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sldIdLst>
    <p:sldId id="295" r:id="rId2"/>
    <p:sldId id="322" r:id="rId3"/>
    <p:sldId id="304" r:id="rId4"/>
    <p:sldId id="366" r:id="rId5"/>
    <p:sldId id="341" r:id="rId6"/>
    <p:sldId id="342" r:id="rId7"/>
    <p:sldId id="370" r:id="rId8"/>
    <p:sldId id="337" r:id="rId9"/>
    <p:sldId id="335" r:id="rId10"/>
    <p:sldId id="336" r:id="rId11"/>
    <p:sldId id="347" r:id="rId12"/>
    <p:sldId id="350" r:id="rId13"/>
    <p:sldId id="351" r:id="rId14"/>
    <p:sldId id="348" r:id="rId15"/>
    <p:sldId id="331" r:id="rId16"/>
    <p:sldId id="323" r:id="rId17"/>
    <p:sldId id="349" r:id="rId18"/>
    <p:sldId id="327" r:id="rId19"/>
    <p:sldId id="340" r:id="rId20"/>
    <p:sldId id="360" r:id="rId21"/>
    <p:sldId id="354" r:id="rId22"/>
    <p:sldId id="302" r:id="rId23"/>
    <p:sldId id="358" r:id="rId24"/>
    <p:sldId id="306" r:id="rId25"/>
    <p:sldId id="307" r:id="rId26"/>
    <p:sldId id="317" r:id="rId27"/>
    <p:sldId id="312" r:id="rId28"/>
    <p:sldId id="364" r:id="rId29"/>
    <p:sldId id="365" r:id="rId30"/>
    <p:sldId id="300" r:id="rId31"/>
    <p:sldId id="371" r:id="rId32"/>
    <p:sldId id="297" r:id="rId33"/>
    <p:sldId id="332" r:id="rId34"/>
    <p:sldId id="334" r:id="rId35"/>
    <p:sldId id="299" r:id="rId36"/>
    <p:sldId id="320" r:id="rId37"/>
    <p:sldId id="344" r:id="rId38"/>
    <p:sldId id="346" r:id="rId39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8" autoAdjust="0"/>
    <p:restoredTop sz="88690" autoAdjust="0"/>
  </p:normalViewPr>
  <p:slideViewPr>
    <p:cSldViewPr>
      <p:cViewPr>
        <p:scale>
          <a:sx n="100" d="100"/>
          <a:sy n="100" d="100"/>
        </p:scale>
        <p:origin x="-3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9CA02D-8024-415E-A68A-315A20028287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9765C4-0FF5-411F-BE34-C1FA78D2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5111F7-E8DB-4D4E-9059-95067D6D0617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AC01A0-ED4F-4080-864A-F271421DDC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E29CAD-BB17-47DB-AE75-C6D0DD1FA1CC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AB86C-946B-43BB-ABD5-DDF998A9FE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FA6BD-424C-4232-8495-AC35D0505AEB}" type="datetimeFigureOut">
              <a:rPr lang="ru-RU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91C8C-E148-4FD2-B536-D8ECBEFC7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31BE-CB23-4907-8269-813C487EE81E}" type="datetimeFigureOut">
              <a:rPr lang="ru-RU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BB6D4-A056-45D5-9019-80C44EDA1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5EF0-A1BF-4B18-A11D-73E03BBDE9F6}" type="datetimeFigureOut">
              <a:rPr lang="ru-RU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5A26-B03B-4712-9AF0-E65CD41DE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614DC-0C0B-4847-9BDF-5B7AACEC1E55}" type="datetimeFigureOut">
              <a:rPr lang="ru-RU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DA297-CE7F-4E79-89D0-724884220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7485E-AA13-4D6D-88D0-E4EB3694F2BA}" type="datetimeFigureOut">
              <a:rPr lang="ru-RU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6B61B-F08B-4186-B642-C18072572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C742CE-A35B-4615-A58F-35BC2AC2D27E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33640-8FE0-4240-986B-34ED2EBC66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6A7357-1ECD-4643-B4F8-6E8A295D37FE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E5FD0250-1A5C-4D02-B2C9-43993C03A7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7DD206-2612-47AB-A114-B9DD3852DF38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821B8-F8FD-4DAB-8D33-48D0055C69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478DB3-9FE9-470A-AD80-2C39C78CE69B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01E52-DD24-4A9C-8938-2C7778DF6C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ABE6D-A10D-4761-A4D3-386CFCC8A4CA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48EB7-45CC-4090-A04A-DE93D73A10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406D30-1A8B-4D2D-B731-FA8B42F7424D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411A8-9B00-4482-B64F-C1360A6F12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6C47D-6E13-44B8-81E3-CBE740BA5769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17A22-43EC-4274-B725-7BE2FB47E4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E17B8-D83B-4D94-B23C-671CC111DAB7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FD9CE052-6392-4586-BAC3-6133339546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8C5F11F-BCA9-4DA0-99AD-E209F6DA8A38}" type="datetimeFigureOut">
              <a:rPr lang="ru-RU" smtClean="0"/>
              <a:pPr>
                <a:defRPr/>
              </a:pPr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C1171DD8-83B6-43AF-8959-117F4CA368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/>
          </p:cNvSpPr>
          <p:nvPr>
            <p:ph type="subTitle" idx="1"/>
          </p:nvPr>
        </p:nvSpPr>
        <p:spPr>
          <a:xfrm>
            <a:off x="1371600" y="4643446"/>
            <a:ext cx="6400800" cy="995354"/>
          </a:xfrm>
        </p:spPr>
        <p:txBody>
          <a:bodyPr/>
          <a:lstStyle/>
          <a:p>
            <a:pPr marL="136525"/>
            <a:r>
              <a:rPr lang="ru-RU" b="1" dirty="0" smtClean="0">
                <a:solidFill>
                  <a:schemeClr val="accent1"/>
                </a:solidFill>
              </a:rPr>
              <a:t>Отчёт о деятельности за 2015 год</a:t>
            </a:r>
          </a:p>
        </p:txBody>
      </p:sp>
      <p:sp>
        <p:nvSpPr>
          <p:cNvPr id="57348" name="Rectangle 4"/>
          <p:cNvSpPr>
            <a:spLocks noGrp="1"/>
          </p:cNvSpPr>
          <p:nvPr>
            <p:ph type="ctrTitle"/>
          </p:nvPr>
        </p:nvSpPr>
        <p:spPr bwMode="auto">
          <a:xfrm>
            <a:off x="685800" y="3429000"/>
            <a:ext cx="7772400" cy="928694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</a:rPr>
              <a:t>БЛАГОТВОРИТЕЛЬНЫЙ ФОНД «ВЫМПЕЛ»</a:t>
            </a:r>
          </a:p>
        </p:txBody>
      </p:sp>
      <p:pic>
        <p:nvPicPr>
          <p:cNvPr id="1026" name="Picture 2" descr="F:\круг-благ фон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428604"/>
            <a:ext cx="2357430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«Волейбольный клуб М.Б.М»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643314"/>
            <a:ext cx="8229600" cy="2500331"/>
          </a:xfrm>
        </p:spPr>
        <p:txBody>
          <a:bodyPr/>
          <a:lstStyle/>
          <a:p>
            <a:endParaRPr lang="ru-RU" dirty="0" smtClean="0"/>
          </a:p>
          <a:p>
            <a:pPr algn="just">
              <a:buNone/>
            </a:pPr>
            <a:r>
              <a:rPr lang="ru-RU" sz="1600" dirty="0" smtClean="0"/>
              <a:t>	</a:t>
            </a:r>
            <a:endParaRPr lang="ru-RU" sz="1600" dirty="0"/>
          </a:p>
        </p:txBody>
      </p:sp>
      <p:pic>
        <p:nvPicPr>
          <p:cNvPr id="12" name="Содержимое 11" descr="C:\Users\glukhih.olga\Desktop\БФ фото к отчету 2015\EBRcrMk5_e4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14752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glukhih.olga\Desktop\БФ фото к отчету 2015\Mt9hrbvfDi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14488"/>
            <a:ext cx="285752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15" descr="C:\Users\glukhih.olga\Desktop\БФ фото к отчету 2015\20150212_162132.jpg"/>
          <p:cNvPicPr>
            <a:picLocks noGrp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071546"/>
            <a:ext cx="38576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29642" cy="5715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400" dirty="0">
              <a:latin typeface="+mn-lt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"/>
          </p:nvPr>
        </p:nvSpPr>
        <p:spPr>
          <a:xfrm>
            <a:off x="357158" y="1000109"/>
            <a:ext cx="4138642" cy="1785949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1400" dirty="0" smtClean="0"/>
              <a:t>	Благодаря поддержке Фонда спортсмены детского спортивного клуба боевых искусств «Вымпел» приняли участие в большом количестве спортивно-массовых мероприятий городского и областного масштаба, соревнованиях государственного уровня, международных турнирах. Многие из них заняли призовые места и стали обладателями престижных наград. 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3438" y="1000108"/>
            <a:ext cx="4143404" cy="5308617"/>
          </a:xfrm>
        </p:spPr>
        <p:txBody>
          <a:bodyPr>
            <a:normAutofit fontScale="92500" lnSpcReduction="10000"/>
          </a:bodyPr>
          <a:lstStyle/>
          <a:p>
            <a:r>
              <a:rPr lang="ru-RU" sz="1300" dirty="0" smtClean="0"/>
              <a:t>Первенство и чемпионат г. Москвы по боксу среди девушек (январь, г.Москва)</a:t>
            </a:r>
          </a:p>
          <a:p>
            <a:r>
              <a:rPr lang="ru-RU" sz="1300" dirty="0" smtClean="0"/>
              <a:t>Первенство России  по боксу среди девушек (февраль, г. Салават)</a:t>
            </a:r>
          </a:p>
          <a:p>
            <a:r>
              <a:rPr lang="ru-RU" sz="1300" dirty="0" smtClean="0"/>
              <a:t>Чемпионат России по боксу среди женщин (март, г. Саранск)</a:t>
            </a:r>
          </a:p>
          <a:p>
            <a:r>
              <a:rPr lang="ru-RU" sz="1300" dirty="0" smtClean="0"/>
              <a:t>Чемпионаты и Первенства Москвы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в разделе </a:t>
            </a:r>
            <a:r>
              <a:rPr lang="ru-RU" sz="1300" dirty="0" err="1" smtClean="0"/>
              <a:t>фулл-контакт</a:t>
            </a:r>
            <a:r>
              <a:rPr lang="ru-RU" sz="1300" dirty="0" smtClean="0"/>
              <a:t> (февраль, г. Москва)</a:t>
            </a:r>
          </a:p>
          <a:p>
            <a:r>
              <a:rPr lang="ru-RU" sz="1300" dirty="0" smtClean="0"/>
              <a:t>Чемпионат и Первенство России по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в разделе </a:t>
            </a:r>
            <a:r>
              <a:rPr lang="ru-RU" sz="1300" dirty="0" err="1" smtClean="0"/>
              <a:t>фулл-контакт</a:t>
            </a:r>
            <a:r>
              <a:rPr lang="ru-RU" sz="1300" dirty="0" smtClean="0"/>
              <a:t> (март- апрель, гг. Серпухов, Липецк)</a:t>
            </a:r>
          </a:p>
          <a:p>
            <a:r>
              <a:rPr lang="ru-RU" sz="1300" dirty="0" smtClean="0"/>
              <a:t>Чемпионат и Первенство России по боксу среди юношей (апрель, г. Оренбург)</a:t>
            </a:r>
          </a:p>
          <a:p>
            <a:r>
              <a:rPr lang="ru-RU" sz="1300" dirty="0" smtClean="0"/>
              <a:t>Чемпионат и Первенство Москвы, Чемпионат и Первенство России по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в разделе К-1 (апрель- май, гг. Москва, Пермь)</a:t>
            </a:r>
          </a:p>
          <a:p>
            <a:r>
              <a:rPr lang="ru-RU" sz="1300" dirty="0" smtClean="0"/>
              <a:t>Детско-юношеский турнир по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«Знамя победы», посвященный 70-летию Победы в Великой Отечественной войне (май, г. Истра)</a:t>
            </a:r>
          </a:p>
          <a:p>
            <a:r>
              <a:rPr lang="ru-RU" sz="1300" dirty="0" smtClean="0"/>
              <a:t>Первенство Европы по </a:t>
            </a:r>
            <a:r>
              <a:rPr lang="ru-RU" sz="1300" dirty="0" err="1" smtClean="0"/>
              <a:t>кикибоксингу</a:t>
            </a:r>
            <a:r>
              <a:rPr lang="ru-RU" sz="1300" dirty="0" smtClean="0"/>
              <a:t> (август, Испания, г.Сан-Себастьян)</a:t>
            </a:r>
          </a:p>
          <a:p>
            <a:r>
              <a:rPr lang="ru-RU" sz="1300" dirty="0" smtClean="0"/>
              <a:t>Кубок мира по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« </a:t>
            </a:r>
            <a:r>
              <a:rPr lang="en-US" sz="1300" dirty="0" smtClean="0"/>
              <a:t>WORLD CUP DIAMOND 2015</a:t>
            </a:r>
            <a:r>
              <a:rPr lang="ru-RU" sz="1300" dirty="0" smtClean="0"/>
              <a:t>» (сентябрь, г. Анапа)</a:t>
            </a:r>
          </a:p>
          <a:p>
            <a:r>
              <a:rPr lang="ru-RU" sz="1300" dirty="0" smtClean="0"/>
              <a:t>Чемпионаты мира по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в разделах </a:t>
            </a:r>
            <a:r>
              <a:rPr lang="ru-RU" sz="1300" dirty="0" err="1" smtClean="0"/>
              <a:t>фулл-контакт</a:t>
            </a:r>
            <a:r>
              <a:rPr lang="ru-RU" sz="1300" dirty="0" smtClean="0"/>
              <a:t>, К-1 (октябрь, ноябрь, гг. Белград (Сербия), Дублин (Ирландия))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6" name="Содержимое 5" descr="http://www.vympel-fond.ru/upload/iblock/56d/56db49cc6c27b9657103e999e48624ed.jpg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286124"/>
            <a:ext cx="38290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sz="quarter"/>
          </p:nvPr>
        </p:nvSpPr>
        <p:spPr>
          <a:xfrm>
            <a:off x="457200" y="214290"/>
            <a:ext cx="8229600" cy="50006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400" dirty="0">
              <a:latin typeface="+mn-lt"/>
            </a:endParaRPr>
          </a:p>
        </p:txBody>
      </p:sp>
      <p:pic>
        <p:nvPicPr>
          <p:cNvPr id="10" name="Содержимое 9" descr="http://www.vympel-fond.ru/upload/iblock/e12/e125f7b8e859b7e3af5b3fa76346545f.jpg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357298"/>
            <a:ext cx="2806154" cy="41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 descr="http://www.vympel-fond.ru/upload/iblock/8b6/8b6866147b9560cc75c26f626d6a715a.JPG"/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71546"/>
            <a:ext cx="3714776" cy="252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12" descr="http://www.vympel-fond.ru/upload/iblock/67a/67a1f6a9816a2eaa4d8088a26a508657.JPG"/>
          <p:cNvPicPr>
            <a:picLocks noGr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4348" y="3857628"/>
            <a:ext cx="3731196" cy="245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3438" y="1000109"/>
            <a:ext cx="3857652" cy="2643205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400" dirty="0" smtClean="0"/>
              <a:t>	         </a:t>
            </a:r>
            <a:r>
              <a:rPr lang="ru-RU" sz="1300" dirty="0" smtClean="0"/>
              <a:t>С 19 по 22 ноября в Ледовом дворце «Арена» (г. </a:t>
            </a:r>
            <a:r>
              <a:rPr lang="ru-RU" sz="1300" dirty="0" err="1" smtClean="0"/>
              <a:t>Балашиха</a:t>
            </a:r>
            <a:r>
              <a:rPr lang="ru-RU" sz="1300" dirty="0" smtClean="0"/>
              <a:t>) прошел XV Всероссийский детско-юношеский турнир по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«Золотая Перчатка». Турнир приурочен ко Дню образования Центра специального назначения ФСБ России и вот уже на протяжении нескольких лет гордо носит звание одного из крупнейших юношеских соревнований по </a:t>
            </a:r>
            <a:r>
              <a:rPr lang="ru-RU" sz="1300" dirty="0" err="1" smtClean="0"/>
              <a:t>кикбоксингу</a:t>
            </a:r>
            <a:r>
              <a:rPr lang="ru-RU" sz="1300" dirty="0" smtClean="0"/>
              <a:t> в Центральном федеральном округе. </a:t>
            </a:r>
          </a:p>
          <a:p>
            <a:pPr algn="just">
              <a:buNone/>
            </a:pPr>
            <a:r>
              <a:rPr lang="ru-RU" sz="1300" dirty="0" smtClean="0"/>
              <a:t>	          В 2015 году турнир проводился под девизом «Занимаешься спортом – служишь Родине», в соревнованиях приняли участие 272 спортсмена из разных регионов России. </a:t>
            </a:r>
            <a:endParaRPr lang="ru-RU" sz="1300" dirty="0"/>
          </a:p>
        </p:txBody>
      </p:sp>
      <p:pic>
        <p:nvPicPr>
          <p:cNvPr id="6" name="Содержимое 5" descr="http://www.vympel-fond.ru/upload/iblock/8ee/8ee0bfbbb63ebf272565379b82bcdd56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4071942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www.vympel-fond.ru/upload/iblock/0e7/0e77d2aebcdc86c50784700ee0c254b5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71546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vympel-fond.ru/upload/iblock/85b/85bfd61835a50915cd292c557b6eb5b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071942"/>
            <a:ext cx="35909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429124" y="1071546"/>
            <a:ext cx="4143404" cy="22860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200" dirty="0" smtClean="0"/>
              <a:t>	        С 23 по 27 декабря 2015 года во Дворце спорта «Крылья советов» (г. Москва) прошел Всероссийский турнир класса «А» памяти 9-кратного чемпиона СССР,  4-кратного абсолютного чемпиона СССР по боксу  Н.Ф.Королёва – героя Великой Отечественной войны, сражавшегося с врагом  в ОМСБОН НКВД СССР. Финальный этап турнира собрал 18 лучших боксеров. Свое мастерство на площадке продемонстрировали спортсмены ДСК боевых искусств «Вымпел» и заняли призовые места в финальных поединках.</a:t>
            </a:r>
            <a:endParaRPr lang="ru-RU" sz="1200" dirty="0"/>
          </a:p>
        </p:txBody>
      </p:sp>
      <p:pic>
        <p:nvPicPr>
          <p:cNvPr id="10" name="Содержимое 13" descr="http://www.vympel-fond.ru/upload/iblock/265/2655cd3b67e016f62c55847abe43945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321471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10" descr="http://www.vympel-fond.ru/upload/iblock/f93/f93fc99a22c63fc18cb5e6d5c66b7c2c.jpg"/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714752"/>
            <a:ext cx="3571900" cy="242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71942"/>
            <a:ext cx="8186766" cy="185738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1400" dirty="0" smtClean="0"/>
              <a:t>	      31 мая на Поклонной горе в г.Москве прошли финальные поединки Всероссийского турнира по боксу и </a:t>
            </a:r>
            <a:r>
              <a:rPr lang="ru-RU" sz="1400" dirty="0" err="1" smtClean="0"/>
              <a:t>кикбоксингу</a:t>
            </a:r>
            <a:r>
              <a:rPr lang="ru-RU" sz="1400" dirty="0" smtClean="0"/>
              <a:t> «ГЦОЛИФК-ОМСБОН-ВЫМПЕЛ», посвященного 70-летию Победы в Великой отечественной войне и 34-й годовщине образования ГСН «Вымпел».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dirty="0" smtClean="0"/>
              <a:t>	      Турнир проводился в рамках  </a:t>
            </a:r>
            <a:r>
              <a:rPr lang="en-US" sz="1400" dirty="0" smtClean="0"/>
              <a:t>XI </a:t>
            </a:r>
            <a:r>
              <a:rPr lang="ru-RU" sz="1400" dirty="0" smtClean="0"/>
              <a:t>Физкультурно-спортивного форума ГТО. Форум ГТО – одно из масштабных всероссийских мероприятий, направленное на популяризацию молодежного спорта. </a:t>
            </a:r>
          </a:p>
          <a:p>
            <a:pPr>
              <a:lnSpc>
                <a:spcPct val="120000"/>
              </a:lnSpc>
              <a:buNone/>
            </a:pPr>
            <a:r>
              <a:rPr lang="ru-RU" sz="1400" dirty="0" smtClean="0"/>
              <a:t>	     Финальный этап турнира собрал вместе 20 лучших боксеров и </a:t>
            </a:r>
            <a:r>
              <a:rPr lang="ru-RU" sz="1400" dirty="0" err="1" smtClean="0"/>
              <a:t>кикбоксеров</a:t>
            </a:r>
            <a:r>
              <a:rPr lang="ru-RU" sz="1400" dirty="0" smtClean="0"/>
              <a:t> России.  </a:t>
            </a:r>
          </a:p>
          <a:p>
            <a:pPr>
              <a:lnSpc>
                <a:spcPct val="120000"/>
              </a:lnSpc>
              <a:buNone/>
            </a:pPr>
            <a:r>
              <a:rPr lang="ru-RU" sz="1400" dirty="0" smtClean="0"/>
              <a:t>	      Всего было проведено 11 поединков, 5 из которых по боксу, а 6 по </a:t>
            </a:r>
            <a:r>
              <a:rPr lang="ru-RU" sz="1400" dirty="0" err="1" smtClean="0"/>
              <a:t>кикбоксингу</a:t>
            </a:r>
            <a:r>
              <a:rPr lang="ru-RU" sz="1400" dirty="0" smtClean="0"/>
              <a:t> в разделах </a:t>
            </a:r>
            <a:r>
              <a:rPr lang="ru-RU" sz="1400" dirty="0" err="1" smtClean="0"/>
              <a:t>фулл-контакт</a:t>
            </a:r>
            <a:r>
              <a:rPr lang="ru-RU" sz="1400" dirty="0" smtClean="0"/>
              <a:t> и </a:t>
            </a:r>
            <a:r>
              <a:rPr lang="ru-RU" sz="1400" dirty="0" err="1" smtClean="0"/>
              <a:t>фулл-контакт</a:t>
            </a:r>
            <a:r>
              <a:rPr lang="ru-RU" sz="1400" dirty="0" smtClean="0"/>
              <a:t> с </a:t>
            </a:r>
            <a:r>
              <a:rPr lang="ru-RU" sz="1400" dirty="0" err="1" smtClean="0"/>
              <a:t>лоу-киком</a:t>
            </a:r>
            <a:r>
              <a:rPr lang="ru-RU" sz="1400" dirty="0" smtClean="0"/>
              <a:t>. </a:t>
            </a:r>
          </a:p>
          <a:p>
            <a:pPr algn="just">
              <a:buNone/>
            </a:pPr>
            <a:endParaRPr lang="ru-RU" sz="1400" dirty="0" smtClean="0"/>
          </a:p>
          <a:p>
            <a:pPr algn="just">
              <a:buNone/>
            </a:pPr>
            <a:endParaRPr lang="ru-RU" sz="1600" dirty="0"/>
          </a:p>
        </p:txBody>
      </p:sp>
      <p:pic>
        <p:nvPicPr>
          <p:cNvPr id="10" name="Содержимое 9" descr="http://www.vympel-fond.ru/upload/iblock/14b/14b6fdcdf0fbace63e13f72f01e3d77c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356473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8" descr="http://www.vympel-fond.ru/upload/iblock/acc/acca5e4a1c3b9a299ce9c4e73f8cc38c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00108"/>
            <a:ext cx="361232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4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Содержимое 11" descr="http://www.vympel-fond.ru/upload/iblock/7f3/7f38ddda0bffdd741ec3be81dd228f71.jpg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000108"/>
            <a:ext cx="2278063" cy="244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://www.vympel-fond.ru/upload/iblock/9c6/9c6164120c6d1a32d1c6012ef77cdb2a.jpg"/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1000108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://www.vympel-fond.ru/upload/iblock/417/417163298189e0e2965ac190817edabf.jpg"/>
          <p:cNvPicPr>
            <a:picLocks noGr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5786" y="3857628"/>
            <a:ext cx="3643338" cy="23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16" descr="http://www.vympel-fond.ru/upload/iblock/ed4/ed4f816e7fede3243744647794cdba5b.JPG"/>
          <p:cNvPicPr>
            <a:picLocks noGrp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857629"/>
            <a:ext cx="3286148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Детский спортивный клуб боевых искусств «Вымпел»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28596" y="1000108"/>
            <a:ext cx="3357586" cy="3714775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b="1" dirty="0" smtClean="0"/>
              <a:t>	    </a:t>
            </a:r>
            <a:r>
              <a:rPr lang="ru-RU" sz="1400" dirty="0" smtClean="0"/>
              <a:t>С 5 по 8 октября в Московском центре боевых искусств традиционно прошло знаковое мероприятие «Открытый Кубок г. Москвы по </a:t>
            </a:r>
            <a:r>
              <a:rPr lang="ru-RU" sz="1400" dirty="0" err="1" smtClean="0"/>
              <a:t>кикбоксингу</a:t>
            </a:r>
            <a:r>
              <a:rPr lang="ru-RU" sz="1400" dirty="0" smtClean="0"/>
              <a:t> в разделе </a:t>
            </a:r>
            <a:r>
              <a:rPr lang="ru-RU" sz="1400" dirty="0" err="1" smtClean="0"/>
              <a:t>фулл-контакт</a:t>
            </a:r>
            <a:r>
              <a:rPr lang="ru-RU" sz="1400" dirty="0" smtClean="0"/>
              <a:t> с </a:t>
            </a:r>
            <a:r>
              <a:rPr lang="ru-RU" sz="1400" dirty="0" err="1" smtClean="0"/>
              <a:t>лоу-киком</a:t>
            </a:r>
            <a:r>
              <a:rPr lang="ru-RU" sz="1400" dirty="0" smtClean="0"/>
              <a:t>», посвященный памяти сотрудников Центра специального назначения ФСБ России, погибших при исполнении служебного долга в г. Беслан 3 сентября 2004 года.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dirty="0" smtClean="0"/>
              <a:t>	      По инициативе  Спортивного клуба «Вымпел» мемориальный турнир проводится ежегодно уже на протяжении нескольких лет и собирает лучших </a:t>
            </a:r>
            <a:r>
              <a:rPr lang="ru-RU" sz="1400" dirty="0" err="1" smtClean="0"/>
              <a:t>кикбоксеров</a:t>
            </a:r>
            <a:r>
              <a:rPr lang="ru-RU" sz="1400" dirty="0" smtClean="0"/>
              <a:t> Москвы, а также гостей из других городов России.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dirty="0" smtClean="0"/>
              <a:t>	       В соревнованиях приняли участие более 150 спортсменов.</a:t>
            </a:r>
          </a:p>
          <a:p>
            <a:endParaRPr lang="ru-RU" dirty="0"/>
          </a:p>
        </p:txBody>
      </p:sp>
      <p:pic>
        <p:nvPicPr>
          <p:cNvPr id="6" name="Содержимое 12" descr="http://www.vympel-fond.ru/upload/iblock/621/6213278224792a0ebc73ec985934ee26.jpe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00504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www.vympel-fond.ru/upload/iblock/d7e/d7e1cf0027d0cf63b26be86e7856cebd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2984"/>
            <a:ext cx="363765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785794"/>
            <a:ext cx="8115328" cy="56436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	       </a:t>
            </a:r>
            <a:r>
              <a:rPr lang="ru-RU" sz="1200" dirty="0" smtClean="0"/>
              <a:t>В 2015 году спортсмены Спортивного клуба  имени М.Серегина приняли участие в большом количестве соревнований, на которых успешно выступили и заняли призовые места:</a:t>
            </a:r>
          </a:p>
          <a:p>
            <a:pPr>
              <a:buNone/>
            </a:pPr>
            <a:endParaRPr lang="ru-RU" sz="1200" dirty="0" smtClean="0"/>
          </a:p>
          <a:p>
            <a:r>
              <a:rPr lang="ru-RU" sz="1200" dirty="0" smtClean="0"/>
              <a:t>«</a:t>
            </a:r>
            <a:r>
              <a:rPr lang="ru-RU" sz="1200" dirty="0" err="1" smtClean="0"/>
              <a:t>Шибаловская</a:t>
            </a:r>
            <a:r>
              <a:rPr lang="ru-RU" sz="1200" dirty="0" smtClean="0"/>
              <a:t> лыжня» (январь, г. Кольчугино)</a:t>
            </a:r>
          </a:p>
          <a:p>
            <a:r>
              <a:rPr lang="ru-RU" sz="1200" dirty="0" smtClean="0"/>
              <a:t>Первенство Владимирской области по лыжным гонкам (январь, гг. Радужный, Владимир)</a:t>
            </a:r>
          </a:p>
          <a:p>
            <a:r>
              <a:rPr lang="ru-RU" sz="1200" dirty="0" err="1" smtClean="0"/>
              <a:t>Скиатлон</a:t>
            </a:r>
            <a:r>
              <a:rPr lang="ru-RU" sz="1200" dirty="0" smtClean="0"/>
              <a:t>, г. </a:t>
            </a:r>
            <a:r>
              <a:rPr lang="ru-RU" sz="1200" dirty="0" err="1" smtClean="0"/>
              <a:t>Киржач</a:t>
            </a:r>
            <a:endParaRPr lang="ru-RU" sz="1200" dirty="0" smtClean="0"/>
          </a:p>
          <a:p>
            <a:r>
              <a:rPr lang="ru-RU" sz="1200" dirty="0" smtClean="0"/>
              <a:t>Гонка Памяти Королева, г. </a:t>
            </a:r>
            <a:r>
              <a:rPr lang="ru-RU" sz="1200" dirty="0" err="1" smtClean="0"/>
              <a:t>Киржач</a:t>
            </a:r>
            <a:endParaRPr lang="ru-RU" sz="1200" dirty="0" smtClean="0"/>
          </a:p>
          <a:p>
            <a:r>
              <a:rPr lang="ru-RU" sz="1200" dirty="0" smtClean="0"/>
              <a:t>Гонка памяти имени И.К. Кузьмина (февраль, г. </a:t>
            </a:r>
            <a:r>
              <a:rPr lang="ru-RU" sz="1200" dirty="0" err="1" smtClean="0"/>
              <a:t>Пересвет</a:t>
            </a:r>
            <a:r>
              <a:rPr lang="ru-RU" sz="1200" dirty="0" smtClean="0"/>
              <a:t>)</a:t>
            </a:r>
          </a:p>
          <a:p>
            <a:r>
              <a:rPr lang="ru-RU" sz="1200" dirty="0" smtClean="0"/>
              <a:t>Гонка памяти имени Муратова (февраль, г.Муром)</a:t>
            </a:r>
          </a:p>
          <a:p>
            <a:r>
              <a:rPr lang="ru-RU" sz="1200" dirty="0" smtClean="0"/>
              <a:t>Марафон памяти имени А.А. </a:t>
            </a:r>
            <a:r>
              <a:rPr lang="ru-RU" sz="1200" dirty="0" err="1" smtClean="0"/>
              <a:t>Прокуророва</a:t>
            </a:r>
            <a:r>
              <a:rPr lang="ru-RU" sz="1200" dirty="0" smtClean="0"/>
              <a:t> (март, г.Владимир)</a:t>
            </a:r>
          </a:p>
          <a:p>
            <a:r>
              <a:rPr lang="ru-RU" sz="1200" dirty="0" smtClean="0"/>
              <a:t>Гонка на призы </a:t>
            </a:r>
            <a:r>
              <a:rPr lang="ru-RU" sz="1200" dirty="0" err="1" smtClean="0"/>
              <a:t>А.Легкова</a:t>
            </a:r>
            <a:r>
              <a:rPr lang="ru-RU" sz="1200" dirty="0" smtClean="0"/>
              <a:t> (март, г. </a:t>
            </a:r>
            <a:r>
              <a:rPr lang="ru-RU" sz="1200" dirty="0" err="1" smtClean="0"/>
              <a:t>Пересвет</a:t>
            </a:r>
            <a:r>
              <a:rPr lang="ru-RU" sz="1200" dirty="0" smtClean="0"/>
              <a:t>)</a:t>
            </a:r>
          </a:p>
          <a:p>
            <a:r>
              <a:rPr lang="ru-RU" sz="1200" dirty="0" smtClean="0"/>
              <a:t>Открытый чемпионат Владимирской области по </a:t>
            </a:r>
            <a:r>
              <a:rPr lang="ru-RU" sz="1200" dirty="0" err="1" smtClean="0"/>
              <a:t>полумарафону</a:t>
            </a:r>
            <a:r>
              <a:rPr lang="ru-RU" sz="1200" dirty="0" smtClean="0"/>
              <a:t> , посвященный «Дню космонавтики» и Памяти Ю.А. Гагарина  (апрель, г. </a:t>
            </a:r>
            <a:r>
              <a:rPr lang="ru-RU" sz="1200" dirty="0" err="1" smtClean="0"/>
              <a:t>Киржач</a:t>
            </a:r>
            <a:r>
              <a:rPr lang="ru-RU" sz="1200" dirty="0" smtClean="0"/>
              <a:t>)</a:t>
            </a:r>
          </a:p>
          <a:p>
            <a:r>
              <a:rPr lang="ru-RU" sz="1200" dirty="0" smtClean="0"/>
              <a:t>Легкоатлетическая эстафета посвященная Дню Победы (май, г. </a:t>
            </a:r>
            <a:r>
              <a:rPr lang="ru-RU" sz="1200" dirty="0" err="1" smtClean="0"/>
              <a:t>Киржач</a:t>
            </a:r>
            <a:r>
              <a:rPr lang="ru-RU" sz="1200" dirty="0" smtClean="0"/>
              <a:t>)</a:t>
            </a:r>
          </a:p>
          <a:p>
            <a:r>
              <a:rPr lang="ru-RU" sz="1200" dirty="0" smtClean="0"/>
              <a:t>Спринт на лыжероллерах, Посвящённый Дню России  (июнь, г. </a:t>
            </a:r>
            <a:r>
              <a:rPr lang="ru-RU" sz="1200" dirty="0" err="1" smtClean="0"/>
              <a:t>Киржач</a:t>
            </a:r>
            <a:r>
              <a:rPr lang="ru-RU" sz="1200" dirty="0" smtClean="0"/>
              <a:t>)</a:t>
            </a:r>
          </a:p>
          <a:p>
            <a:r>
              <a:rPr lang="ru-RU" sz="1200" dirty="0" smtClean="0"/>
              <a:t>Архангельской области на лыжероллерах (сентябрь, г.Архангельск)</a:t>
            </a:r>
          </a:p>
          <a:p>
            <a:r>
              <a:rPr lang="ru-RU" sz="1200" dirty="0" smtClean="0"/>
              <a:t>Первенство Владимирской области. Спринт на лыжероллерах (октябрь, г. Владимир)</a:t>
            </a:r>
          </a:p>
          <a:p>
            <a:r>
              <a:rPr lang="ru-RU" sz="1200" dirty="0" smtClean="0"/>
              <a:t>Первенство Владимирской области по легкоатлетическому  кроссу среди городов и районов (октябрь, г.Владимир)</a:t>
            </a:r>
          </a:p>
          <a:p>
            <a:r>
              <a:rPr lang="ru-RU" sz="1200" dirty="0" smtClean="0"/>
              <a:t>Ежегодный </a:t>
            </a:r>
            <a:r>
              <a:rPr lang="ru-RU" sz="1200" dirty="0" err="1" smtClean="0"/>
              <a:t>лекгоатлетический</a:t>
            </a:r>
            <a:r>
              <a:rPr lang="ru-RU" sz="1200" dirty="0" smtClean="0"/>
              <a:t> кросс «Измайловское кольцо» ( октябрь, г.Москва)</a:t>
            </a:r>
          </a:p>
          <a:p>
            <a:r>
              <a:rPr lang="ru-RU" sz="1200" dirty="0" smtClean="0"/>
              <a:t>Соревнования по кроссу «</a:t>
            </a:r>
            <a:r>
              <a:rPr lang="ru-RU" sz="1200" dirty="0" err="1" smtClean="0"/>
              <a:t>Богородская</a:t>
            </a:r>
            <a:r>
              <a:rPr lang="ru-RU" sz="1200" dirty="0" smtClean="0"/>
              <a:t> осень» (октябрь, с. </a:t>
            </a:r>
            <a:r>
              <a:rPr lang="ru-RU" sz="1200" dirty="0" err="1" smtClean="0"/>
              <a:t>Богородское</a:t>
            </a:r>
            <a:r>
              <a:rPr lang="ru-RU" sz="1200" dirty="0" smtClean="0"/>
              <a:t>)</a:t>
            </a:r>
          </a:p>
          <a:p>
            <a:r>
              <a:rPr lang="ru-RU" sz="1200" dirty="0" smtClean="0"/>
              <a:t>Новогодняя гонка сильнейших лыжников Владимирской области (декабрь, г.Владимир)</a:t>
            </a:r>
          </a:p>
          <a:p>
            <a:pPr>
              <a:buNone/>
            </a:pPr>
            <a:endParaRPr lang="ru-RU" sz="1200" dirty="0" smtClean="0"/>
          </a:p>
          <a:p>
            <a:pPr>
              <a:buNone/>
            </a:pPr>
            <a:endParaRPr lang="ru-RU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785795"/>
            <a:ext cx="3328982" cy="500065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600" dirty="0" smtClean="0"/>
              <a:t>		</a:t>
            </a:r>
            <a:endParaRPr lang="ru-RU" sz="1400" dirty="0" smtClean="0"/>
          </a:p>
          <a:p>
            <a:pPr algn="just">
              <a:buNone/>
            </a:pPr>
            <a:r>
              <a:rPr lang="ru-RU" sz="1400" dirty="0" smtClean="0"/>
              <a:t>	       </a:t>
            </a:r>
            <a:r>
              <a:rPr lang="ru-RU" sz="1300" dirty="0" smtClean="0"/>
              <a:t>Традиционно в День защитника Отечества 23 февраля 2015 года в г. </a:t>
            </a:r>
            <a:r>
              <a:rPr lang="ru-RU" sz="1300" dirty="0" err="1" smtClean="0"/>
              <a:t>Киржач</a:t>
            </a:r>
            <a:r>
              <a:rPr lang="ru-RU" sz="1300" dirty="0" smtClean="0"/>
              <a:t> Владимирской области Благотворительный фонд «ВЫМПЕЛ» и Спортивный клуб имени Михаила Серегина провели 15-й лыжный марафон памяти погибших сотрудников Центра специального назначения ФСБ России. </a:t>
            </a:r>
          </a:p>
          <a:p>
            <a:pPr algn="just">
              <a:buNone/>
            </a:pPr>
            <a:r>
              <a:rPr lang="ru-RU" sz="1300" dirty="0" smtClean="0"/>
              <a:t>	        Соревнования проводились по действующим правилам Всероссийской федерации лыжных гонок. Стиль классический. Дистанции: для мужчин – 50 км, для женщин – 20 км, юноши и девушки – 10 км, дети – 3 км. На старт вышло около 500 человек более чем из 50 городов и населенных пунктов России. </a:t>
            </a:r>
          </a:p>
          <a:p>
            <a:pPr algn="just">
              <a:buNone/>
            </a:pPr>
            <a:r>
              <a:rPr lang="ru-RU" sz="1300" dirty="0" smtClean="0"/>
              <a:t>	       В рамках марафона состоялась концертная программа: выступление артистов эстрады и фольклорных коллективов. Для участников и гостей соревнований работала настоящая полевая кухня. </a:t>
            </a:r>
          </a:p>
        </p:txBody>
      </p:sp>
      <p:pic>
        <p:nvPicPr>
          <p:cNvPr id="1026" name="Picture 2" descr="C:\Users\glukhih.olga\Desktop\отчет по бф за 2014\Соревнования\Февраль\Марафон\jsi1b1WvYb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000108"/>
            <a:ext cx="3640324" cy="2428892"/>
          </a:xfrm>
          <a:prstGeom prst="rect">
            <a:avLst/>
          </a:prstGeom>
          <a:noFill/>
        </p:spPr>
      </p:pic>
      <p:pic>
        <p:nvPicPr>
          <p:cNvPr id="7" name="Содержимое 6" descr="C:\Users\glukhih.olga\Desktop\БФ фото к отчету 2015\WgkvvmHtog8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786190"/>
            <a:ext cx="36121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214290"/>
            <a:ext cx="8429684" cy="62865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cs typeface="Times New Roman" pitchFamily="18" charset="0"/>
              </a:rPr>
              <a:t>            </a:t>
            </a:r>
            <a:r>
              <a:rPr lang="ru-RU" sz="1200" dirty="0" smtClean="0">
                <a:cs typeface="Times New Roman" pitchFamily="18" charset="0"/>
              </a:rPr>
              <a:t>В 2015 году Благотворительный фонд «ВЫМПЕЛ» продолжал реализацию долгосрочных благотворительных программ «Спорт в жизнь», «Подари будущее», «Сыны Отечества», «Луч веры», а также  была начата новая программа «Наедине с природой» 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cs typeface="Times New Roman" pitchFamily="18" charset="0"/>
              </a:rPr>
              <a:t>             В рамках этих программ было проведено большое количество спортивных мероприятий, многие из которых стали уже традиционными и, благодаря поддержке Фонда, организуются ежегодно, оказана материальная помощь на лечение детям и ветеранам органов безопасности, продолжены работы по благоустройству территории подшефного детского дома, проведены патриотические мероприятия, посвященные 70-летию Победы в Великой Отечественной войне и многое другое.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200" dirty="0" smtClean="0"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cs typeface="Times New Roman" pitchFamily="18" charset="0"/>
              </a:rPr>
              <a:t>	</a:t>
            </a:r>
          </a:p>
          <a:p>
            <a:pPr algn="just">
              <a:buNone/>
            </a:pPr>
            <a:r>
              <a:rPr lang="ru-RU" sz="1200" dirty="0" smtClean="0">
                <a:cs typeface="Times New Roman" pitchFamily="18" charset="0"/>
              </a:rPr>
              <a:t/>
            </a:r>
            <a:br>
              <a:rPr lang="ru-RU" sz="1200" dirty="0" smtClean="0">
                <a:cs typeface="Times New Roman" pitchFamily="18" charset="0"/>
              </a:rPr>
            </a:b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5500703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dirty="0" smtClean="0"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cs typeface="Times New Roman" pitchFamily="18" charset="0"/>
              </a:rPr>
              <a:t/>
            </a:r>
            <a:br>
              <a:rPr lang="ru-RU" dirty="0" smtClean="0"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2643182"/>
            <a:ext cx="4143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Добровольные взносы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143248"/>
            <a:ext cx="82153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ООО «</a:t>
            </a:r>
            <a:r>
              <a:rPr lang="ru-RU" sz="1200" dirty="0" err="1" smtClean="0">
                <a:latin typeface="+mn-lt"/>
              </a:rPr>
              <a:t>Аква-Территория</a:t>
            </a:r>
            <a:r>
              <a:rPr lang="ru-RU" sz="1200" dirty="0" smtClean="0">
                <a:latin typeface="+mn-lt"/>
              </a:rPr>
              <a:t>»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ООО «ГК «</a:t>
            </a:r>
            <a:r>
              <a:rPr lang="ru-RU" sz="1200" dirty="0" err="1" smtClean="0">
                <a:latin typeface="+mn-lt"/>
              </a:rPr>
              <a:t>Синур</a:t>
            </a:r>
            <a:r>
              <a:rPr lang="ru-RU" sz="1200" dirty="0" smtClean="0">
                <a:latin typeface="+mn-lt"/>
              </a:rPr>
              <a:t>»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ЗАО «</a:t>
            </a:r>
            <a:r>
              <a:rPr lang="ru-RU" sz="1200" dirty="0" err="1" smtClean="0">
                <a:latin typeface="+mn-lt"/>
              </a:rPr>
              <a:t>Гидромашсервис</a:t>
            </a:r>
            <a:r>
              <a:rPr lang="ru-RU" sz="1200" dirty="0" smtClean="0">
                <a:latin typeface="+mn-lt"/>
              </a:rPr>
              <a:t>»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ООО «ОКНА РОСТА-ДМИТРОВ»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ООО «Дёке </a:t>
            </a:r>
            <a:r>
              <a:rPr lang="ru-RU" sz="1200" dirty="0" err="1" smtClean="0">
                <a:latin typeface="+mn-lt"/>
              </a:rPr>
              <a:t>Экстружн</a:t>
            </a:r>
            <a:r>
              <a:rPr lang="ru-RU" sz="1200" dirty="0" smtClean="0">
                <a:latin typeface="+mn-lt"/>
              </a:rPr>
              <a:t>»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Бендерский Э.В. 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Антонов И.О. 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Кондрашов И.В.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Краснянский Г.Л.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Одинец Ю.С.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Кустов Е.В.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Марусев А.С.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</a:t>
            </a:r>
            <a:r>
              <a:rPr lang="ru-RU" sz="1200" dirty="0" err="1" smtClean="0">
                <a:latin typeface="+mn-lt"/>
              </a:rPr>
              <a:t>Волынкин</a:t>
            </a:r>
            <a:r>
              <a:rPr lang="ru-RU" sz="1200" dirty="0" smtClean="0">
                <a:latin typeface="+mn-lt"/>
              </a:rPr>
              <a:t> Ю.В.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400" dirty="0">
              <a:latin typeface="+mn-lt"/>
            </a:endParaRPr>
          </a:p>
        </p:txBody>
      </p:sp>
      <p:pic>
        <p:nvPicPr>
          <p:cNvPr id="16" name="Содержимое 9" descr="C:\Users\glukhih.olga\Desktop\БФ фото к отчету 2015\zG2e0YwfCtE.jpg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786190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glukhih.olga\Desktop\БФ фото к отчету 2015\GHhH0TTmNrc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9366" y="3771537"/>
            <a:ext cx="3802634" cy="2537188"/>
          </a:xfrm>
          <a:prstGeom prst="rect">
            <a:avLst/>
          </a:prstGeom>
          <a:noFill/>
        </p:spPr>
      </p:pic>
      <p:pic>
        <p:nvPicPr>
          <p:cNvPr id="18" name="Содержимое 17" descr="C:\Users\glukhih.olga\Desktop\БФ фото к отчету 2015\vXjGpnEupWI.jpg"/>
          <p:cNvPicPr>
            <a:picLocks noGrp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4348" y="1000108"/>
            <a:ext cx="38528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glukhih.olga\Desktop\БФ фото к отчету 2015\oO3T7XJrPCM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000108"/>
            <a:ext cx="3721675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Спортивный клуб имени Михаила Серегина</a:t>
            </a:r>
            <a:endParaRPr lang="ru-RU" sz="2400" dirty="0">
              <a:latin typeface="+mn-lt"/>
            </a:endParaRPr>
          </a:p>
        </p:txBody>
      </p:sp>
      <p:pic>
        <p:nvPicPr>
          <p:cNvPr id="11" name="Содержимое 10" descr="C:\Users\glukhih.olga\Desktop\БФ фото к отчету 2015\y_YdGasvs6c.jpg"/>
          <p:cNvPicPr>
            <a:picLocks noGrp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71612"/>
            <a:ext cx="278608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glukhih.olga\Desktop\БФ фото к отчету 2015\PTD5XNIAHJw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71546"/>
            <a:ext cx="3721173" cy="2476675"/>
          </a:xfrm>
          <a:prstGeom prst="rect">
            <a:avLst/>
          </a:prstGeom>
          <a:noFill/>
        </p:spPr>
      </p:pic>
      <p:pic>
        <p:nvPicPr>
          <p:cNvPr id="2053" name="Picture 5" descr="C:\Users\glukhih.olga\Desktop\БФ фото к отчету 2015\UArXMbXG6Y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786190"/>
            <a:ext cx="3728065" cy="2481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64291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«Спорт в жизнь»</a:t>
            </a:r>
            <a:r>
              <a:rPr lang="ru-RU" sz="2400" dirty="0" smtClean="0">
                <a:solidFill>
                  <a:schemeClr val="accent1"/>
                </a:solidFill>
              </a:rPr>
              <a:t> 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785794"/>
            <a:ext cx="4471990" cy="5857916"/>
          </a:xfrm>
        </p:spPr>
        <p:txBody>
          <a:bodyPr>
            <a:normAutofit fontScale="77500" lnSpcReduction="20000"/>
          </a:bodyPr>
          <a:lstStyle/>
          <a:p>
            <a:pPr marL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При поддержке Благотворительного фонда «ВЫМПЕЛ» Учебным центром «Вымпел-Каскад» в 2015 году был успешно проведен социально-значимый комплексный военно-патриотический проект «Крымский рубеж».  Проект  был реализован на средства, выделенные УЦ «Вымпел-Каскад» в качестве гранта в 2014 году по итогам конкурса Национального благотворительного фонда, и включал в себя несколько мероприятий: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</a:pPr>
            <a:r>
              <a:rPr lang="ru-RU" sz="1400" dirty="0" smtClean="0"/>
              <a:t>    Совершенствование и поддержка функционирования  интерактивного учебного пособия  «Современная допризывная подготовка молодежи»,  подготовленного Учебным центром «Вымпел-Каскад» и изданного в 2014 году.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</a:pPr>
            <a:r>
              <a:rPr lang="ru-RU" sz="1400" dirty="0" smtClean="0"/>
              <a:t>    Учебно-методический семинар для инструкторов допризывной подготовки молодежи, в том числе инструкторов из Республики Крым.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</a:pPr>
            <a:r>
              <a:rPr lang="ru-RU" sz="1400" dirty="0" smtClean="0"/>
              <a:t>    Летний каникулярный военно-патриотический сбор для старшеклассников Владимирской области.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 smtClean="0"/>
              <a:t>      Проведенные мероприятия позволили существенно повысить уровень индивидуальной профессиональной подготовленности инструкторов; поспособствовать формированию у участников  сборов базовых знаний, умений и навыков в сфере начальной военной подготовки, а также приобретению старшеклассниками начального опыта инструкторской работы. </a:t>
            </a:r>
          </a:p>
          <a:p>
            <a:endParaRPr lang="ru-RU" sz="1600" dirty="0" smtClean="0"/>
          </a:p>
        </p:txBody>
      </p:sp>
      <p:pic>
        <p:nvPicPr>
          <p:cNvPr id="7" name="Содержимое 6" descr="C:\Users\glukhih.olga\Desktop\БФ фото к отчету 2015\каскад фото\5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714752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glukhih.olga\Desktop\БФ фото к отчету 2015\каскад фото\18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42852"/>
            <a:ext cx="8229600" cy="57150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«Спорт в жизнь» </a:t>
            </a:r>
            <a:endParaRPr lang="ru-RU" sz="2400" dirty="0">
              <a:latin typeface="+mn-lt"/>
            </a:endParaRPr>
          </a:p>
        </p:txBody>
      </p:sp>
      <p:pic>
        <p:nvPicPr>
          <p:cNvPr id="13" name="Содержимое 12" descr="C:\Users\glukhih.olga\Desktop\БФ фото к отчету 2015\каскад фото\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3733006" cy="26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C:\Users\glukhih.olga\Desktop\БФ фото к отчету 2015\каскад фото\25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857232"/>
            <a:ext cx="370284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14" descr="C:\Users\glukhih.olga\Desktop\БФ фото к отчету 2015\каскад фото\27.JPG"/>
          <p:cNvPicPr>
            <a:picLocks noGrp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1" y="3786190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15" descr="C:\Users\glukhih.olga\Desktop\БФ фото к отчету 2015\каскад фото\34.JPG"/>
          <p:cNvPicPr>
            <a:picLocks noGrp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86190"/>
            <a:ext cx="373260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«Подари будущее»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785794"/>
            <a:ext cx="8358246" cy="5715040"/>
          </a:xfrm>
        </p:spPr>
        <p:txBody>
          <a:bodyPr/>
          <a:lstStyle/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dirty="0" smtClean="0"/>
              <a:t>          </a:t>
            </a:r>
            <a:r>
              <a:rPr lang="ru-RU" sz="1200" dirty="0" smtClean="0"/>
              <a:t>В рамках программы «Подари будущее» в 2015 году выделены финансовые средства :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1. Государственному образовательному учреждению для детей сирот и детей, оставшихся без попечения родителей «</a:t>
            </a:r>
            <a:r>
              <a:rPr lang="ru-RU" sz="1200" dirty="0" err="1" smtClean="0"/>
              <a:t>Удомельский</a:t>
            </a:r>
            <a:r>
              <a:rPr lang="ru-RU" sz="1200" dirty="0" smtClean="0"/>
              <a:t> детский дом»</a:t>
            </a:r>
            <a:endParaRPr lang="ru-RU" sz="1200" b="1" i="1" dirty="0" smtClean="0"/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             Для ребят посезонно  приобретались теплая одежда, обувь, чулочно-носочные изделия, а также товары для детского творчества.</a:t>
            </a:r>
            <a:endParaRPr lang="ru-RU" sz="1200" b="1" i="1" dirty="0" smtClean="0"/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             На территории детского дома был произведен ремонт складского помещения для хранения овощей. На спортивной площадке установлены  уличные тренажеры, предназначенные для  занятий спортом воспитанников всех возрастов.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              В канун новогодних праздников члены Молодежного исполнительного комитета Фонда приобрели для ребят новогодние подарки.</a:t>
            </a:r>
            <a:endParaRPr lang="ru-RU" sz="1200" dirty="0"/>
          </a:p>
        </p:txBody>
      </p:sp>
      <p:pic>
        <p:nvPicPr>
          <p:cNvPr id="6" name="Picture 4" descr="C:\Users\glukhih.olga\Desktop\удомля фото\дружная семь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786190"/>
            <a:ext cx="4036248" cy="2690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«Подари будущее»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57200" y="3643314"/>
            <a:ext cx="8229600" cy="3071833"/>
          </a:xfrm>
        </p:spPr>
        <p:txBody>
          <a:bodyPr>
            <a:normAutofit/>
          </a:bodyPr>
          <a:lstStyle/>
          <a:p>
            <a:pPr lvl="1" algn="just">
              <a:buNone/>
            </a:pPr>
            <a:endParaRPr lang="ru-RU" sz="1400" dirty="0" smtClean="0"/>
          </a:p>
          <a:p>
            <a:pPr algn="just">
              <a:buNone/>
            </a:pPr>
            <a:r>
              <a:rPr lang="ru-RU" sz="1400" dirty="0" smtClean="0"/>
              <a:t>	</a:t>
            </a:r>
          </a:p>
          <a:p>
            <a:endParaRPr lang="ru-RU" sz="1600" dirty="0"/>
          </a:p>
        </p:txBody>
      </p:sp>
      <p:pic>
        <p:nvPicPr>
          <p:cNvPr id="7" name="Содержимое 6" descr="C:\Users\glukhih.olga\Desktop\уршель фото 2015-2016\IMG_6510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363140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glukhih.olga\Desktop\уршель фото 2015-2016\IMG_67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71546"/>
            <a:ext cx="34861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571472" y="3714752"/>
            <a:ext cx="8072494" cy="2428892"/>
          </a:xfrm>
        </p:spPr>
        <p:txBody>
          <a:bodyPr>
            <a:normAutofit/>
          </a:bodyPr>
          <a:lstStyle/>
          <a:p>
            <a:pPr marL="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              2.   Администрации муниципального образования поселок Уршельский (сельское           поселение) Гусь-Хрустального района Владимирской области на: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-  Приобретение спортивной формы и спортивного инвентаря для спортивных секций поселка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- Приобретение  сценических костюмов для детской танцевальной студии, а также музыкальных инструментов для музыкального коллектива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 - Покупка новогодних подарков для детей беженцев с Украины, проживающих на территории поселка.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- Организация участия детей из музыкальной студии во Всероссийском конкурсе эстрадной песни «Звонкие нотки» (г. Нижний Новгород)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115328" cy="7857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«Подари будущее»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229600" cy="4214842"/>
          </a:xfrm>
        </p:spPr>
        <p:txBody>
          <a:bodyPr>
            <a:normAutofit/>
          </a:bodyPr>
          <a:lstStyle/>
          <a:p>
            <a:pPr marL="180000" lvl="1" indent="0" algn="just">
              <a:lnSpc>
                <a:spcPct val="150000"/>
              </a:lnSpc>
              <a:buNone/>
            </a:pPr>
            <a:r>
              <a:rPr lang="ru-RU" sz="1200" dirty="0" smtClean="0"/>
              <a:t>      3. В рамках заключенного договора с ГБОУ «Научно-практический центр медицинской помощи детям с пороками развития черепно-лицевой области и врожденными заболеваниями нервной системы Департамента здравоохранения города Москвы»  в 2014 году Фондом оказана финансовая помощь на медицинское обслуживание Седельникова Романа 2008 г.р., нуждающегося в прохождении курса терапевтического стационарного лечения в связи с комплексом заболеваний центральной нервной системы.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1200" dirty="0" smtClean="0"/>
              <a:t>     4. Оказана финансовая помощь </a:t>
            </a:r>
            <a:r>
              <a:rPr lang="ru-RU" sz="1200" dirty="0" err="1" smtClean="0"/>
              <a:t>Кочновой</a:t>
            </a:r>
            <a:r>
              <a:rPr lang="ru-RU" sz="1200" dirty="0" smtClean="0"/>
              <a:t>  Варваре 2012 г.р., на прохождение реабилитационного лечения в связи с заболеванием костно-мышечной системы.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1200" b="1" i="1" dirty="0" smtClean="0"/>
              <a:t>			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1200" b="1" i="1" dirty="0" smtClean="0"/>
              <a:t>			</a:t>
            </a:r>
          </a:p>
          <a:p>
            <a:pPr indent="457200" algn="just">
              <a:lnSpc>
                <a:spcPct val="120000"/>
              </a:lnSpc>
              <a:buNone/>
            </a:pPr>
            <a:endParaRPr lang="ru-RU" sz="1700" dirty="0" smtClean="0"/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				</a:t>
            </a:r>
            <a:endParaRPr lang="ru-RU" sz="1600" b="1" i="1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ГБОУ «</a:t>
            </a:r>
            <a:r>
              <a:rPr lang="ru-RU" sz="2400" dirty="0" err="1" smtClean="0">
                <a:solidFill>
                  <a:schemeClr val="accent1"/>
                </a:solidFill>
                <a:latin typeface="+mn-lt"/>
              </a:rPr>
              <a:t>Удомельский</a:t>
            </a:r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 детский дом»</a:t>
            </a:r>
            <a:endParaRPr lang="ru-RU" sz="24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6" name="Picture 2" descr="C:\Users\glukhih.olga\Desktop\удомля фото\IMG_10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42985"/>
            <a:ext cx="3571900" cy="2381266"/>
          </a:xfrm>
          <a:prstGeom prst="rect">
            <a:avLst/>
          </a:prstGeom>
          <a:noFill/>
        </p:spPr>
      </p:pic>
      <p:pic>
        <p:nvPicPr>
          <p:cNvPr id="1027" name="Picture 3" descr="C:\Users\glukhih.olga\Desktop\удомля фото\IMG_10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5"/>
            <a:ext cx="3536181" cy="2357454"/>
          </a:xfrm>
          <a:prstGeom prst="rect">
            <a:avLst/>
          </a:prstGeom>
          <a:noFill/>
        </p:spPr>
      </p:pic>
      <p:pic>
        <p:nvPicPr>
          <p:cNvPr id="1029" name="Picture 5" descr="C:\Users\glukhih.olga\Desktop\удомля фото\IMG_104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559" y="4000504"/>
            <a:ext cx="3569488" cy="2308221"/>
          </a:xfrm>
          <a:prstGeom prst="rect">
            <a:avLst/>
          </a:prstGeom>
          <a:noFill/>
        </p:spPr>
      </p:pic>
      <p:pic>
        <p:nvPicPr>
          <p:cNvPr id="1030" name="Picture 6" descr="C:\Users\glukhih.olga\Desktop\удомля фото\IMG_10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00504"/>
            <a:ext cx="3589732" cy="2321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ГБОУ «</a:t>
            </a:r>
            <a:r>
              <a:rPr lang="ru-RU" sz="2400" dirty="0" err="1" smtClean="0">
                <a:solidFill>
                  <a:schemeClr val="accent1"/>
                </a:solidFill>
                <a:latin typeface="+mn-lt"/>
              </a:rPr>
              <a:t>Удомельский</a:t>
            </a:r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 детский дом»</a:t>
            </a:r>
            <a:endParaRPr lang="ru-RU" sz="24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050" name="Picture 2" descr="C:\Users\glukhih.olga\Desktop\удомля фото\IMG_10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76" y="1142984"/>
            <a:ext cx="3536182" cy="2357454"/>
          </a:xfrm>
          <a:prstGeom prst="rect">
            <a:avLst/>
          </a:prstGeom>
          <a:noFill/>
        </p:spPr>
      </p:pic>
      <p:pic>
        <p:nvPicPr>
          <p:cNvPr id="2051" name="Picture 3" descr="C:\Users\glukhih.olga\Desktop\удомля фото\IMG_594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559969" cy="2420937"/>
          </a:xfrm>
          <a:prstGeom prst="rect">
            <a:avLst/>
          </a:prstGeom>
          <a:noFill/>
        </p:spPr>
      </p:pic>
      <p:pic>
        <p:nvPicPr>
          <p:cNvPr id="2052" name="Picture 4" descr="C:\Users\glukhih.olga\Desktop\удомля фото\IMG_595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142984"/>
            <a:ext cx="3536182" cy="2357454"/>
          </a:xfrm>
          <a:prstGeom prst="rect">
            <a:avLst/>
          </a:prstGeom>
          <a:noFill/>
        </p:spPr>
      </p:pic>
      <p:pic>
        <p:nvPicPr>
          <p:cNvPr id="2053" name="Picture 5" descr="C:\Users\glukhih.olga\Desktop\удомля фото\IMG_59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929066"/>
            <a:ext cx="3631407" cy="2420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Программа «Открытый мир»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0034" y="857232"/>
            <a:ext cx="8358246" cy="55721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  </a:t>
            </a:r>
            <a:r>
              <a:rPr lang="ru-RU" sz="1200" dirty="0" smtClean="0"/>
              <a:t>В рамках программы «Открытый мир» БФ «ВЫМПЕЛ» в 2015 году осуществлял проведение масштабных строительных работ по благоустройству Парка культуры, спорта  и отдыха в поселке Уршельский: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	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 приобретение  и укладка тротуарной плитки, брусчатки и бордюров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 проведение изыскательных работ по  облагораживанию и озеленению территории парка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 монтирование новой системы освещения территории парка и спортивных объектов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ремонтно-строительные работы по замене кровли, окон и облицовки фасадов Дома культуры поселка и трансформаторной подстанции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 завершение строительства футбольного поля со зрительскими трибунами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оборудование хоккейной площадки с трибунами и крытой скамейкой запасных игроков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установка двухуровневой деревянной горки со скатами из нержавеющей стал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строительство сцены, амфитеатра и танцевальной площадки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расходы на нужды средней общеобразовательной школы поселка Уршельский, направленные на закупку строительных материалов, необходимых для проведения ремонтных работ в преддверии учебного года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1200" b="1" i="1" dirty="0" smtClean="0"/>
              <a:t>				     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1200" b="1" i="1" dirty="0" smtClean="0"/>
              <a:t>				</a:t>
            </a:r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«Спорт в жизнь» </a:t>
            </a:r>
            <a:endParaRPr lang="ru-RU" sz="2400" dirty="0">
              <a:latin typeface="+mn-lt"/>
            </a:endParaRPr>
          </a:p>
        </p:txBody>
      </p:sp>
      <p:pic>
        <p:nvPicPr>
          <p:cNvPr id="1027" name="Picture 3" descr="C:\Users\glukhih.olga\Desktop\отчет по бф за 2014\Соревнования\Февраль\Пересвет\uUtDf1d1Cm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857232"/>
            <a:ext cx="3604517" cy="2428892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429000"/>
            <a:ext cx="8329642" cy="3429000"/>
          </a:xfrm>
        </p:spPr>
        <p:txBody>
          <a:bodyPr>
            <a:normAutofit/>
          </a:bodyPr>
          <a:lstStyle/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800100" algn="l"/>
              </a:tabLst>
            </a:pPr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В рамках реализации программы «Спорт в жизнь» в 2015 году на организацию и проведение спортивных мероприятий были выделены финансовые средства: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800100" algn="l"/>
              </a:tabLst>
            </a:pPr>
            <a:endParaRPr lang="ru-RU" sz="1200" dirty="0" smtClean="0">
              <a:ea typeface="Times New Roman" pitchFamily="18" charset="0"/>
              <a:cs typeface="Arial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SzTx/>
              <a:buFont typeface="Wingdings" pitchFamily="2" charset="2"/>
              <a:buChar char="§"/>
              <a:tabLst>
                <a:tab pos="800100" algn="l"/>
              </a:tabLst>
            </a:pPr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   Некоммерческому партнерству «Детский спортивный клуб боевых искусств «Вымпел»</a:t>
            </a:r>
            <a:endParaRPr lang="ru-RU" sz="1200" b="1" i="1" dirty="0" smtClean="0">
              <a:ea typeface="Times New Roman" pitchFamily="18" charset="0"/>
              <a:cs typeface="Arial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SzTx/>
              <a:buFont typeface="Wingdings" pitchFamily="2" charset="2"/>
              <a:buChar char="§"/>
              <a:tabLst>
                <a:tab pos="800100" algn="l"/>
              </a:tabLst>
            </a:pPr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   Московской областной общественной организации «Волейбольный клуб М.Б.М»</a:t>
            </a:r>
            <a:endParaRPr lang="ru-RU" sz="1200" b="1" i="1" dirty="0" smtClean="0">
              <a:ea typeface="Times New Roman" pitchFamily="18" charset="0"/>
              <a:cs typeface="Arial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SzTx/>
              <a:buFont typeface="Wingdings" pitchFamily="2" charset="2"/>
              <a:buChar char="§"/>
              <a:tabLst>
                <a:tab pos="800100" algn="l"/>
              </a:tabLst>
            </a:pPr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 err="1" smtClean="0">
                <a:ea typeface="Times New Roman" pitchFamily="18" charset="0"/>
                <a:cs typeface="Times New Roman" pitchFamily="18" charset="0"/>
              </a:rPr>
              <a:t>Киржачской</a:t>
            </a:r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 районной общественной организации «Спортивный клуб имени Михаила Серегина»</a:t>
            </a:r>
            <a:endParaRPr lang="ru-RU" sz="1200" b="1" dirty="0" smtClean="0">
              <a:ea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SzTx/>
              <a:buFont typeface="Wingdings" pitchFamily="2" charset="2"/>
              <a:buChar char="§"/>
              <a:tabLst>
                <a:tab pos="800100" algn="l"/>
              </a:tabLst>
            </a:pPr>
            <a:r>
              <a:rPr lang="ru-RU" sz="1200" dirty="0" smtClean="0">
                <a:cs typeface="Times New Roman" pitchFamily="18" charset="0"/>
              </a:rPr>
              <a:t>  Некоммерческому партнерству «ДСК «Вымпел-Мещера»</a:t>
            </a:r>
            <a:endParaRPr lang="ru-RU" sz="1200" b="1" i="1" dirty="0" smtClean="0"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SzTx/>
              <a:buFont typeface="Wingdings" pitchFamily="2" charset="2"/>
              <a:buChar char="§"/>
              <a:tabLst>
                <a:tab pos="800100" algn="l"/>
              </a:tabLst>
            </a:pPr>
            <a:r>
              <a:rPr lang="ru-RU" sz="1200" dirty="0" smtClean="0">
                <a:cs typeface="Times New Roman" pitchFamily="18" charset="0"/>
              </a:rPr>
              <a:t>   НОЧУ «Школа боевых искусств «Уника»</a:t>
            </a:r>
            <a:endParaRPr lang="ru-RU" sz="1200" b="1" i="1" dirty="0" smtClean="0"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800100" algn="l"/>
              </a:tabLst>
            </a:pPr>
            <a:endParaRPr lang="ru-RU" sz="1200" dirty="0" smtClean="0"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800100" algn="l"/>
              </a:tabLst>
            </a:pPr>
            <a:r>
              <a:rPr lang="ru-RU" sz="1200" i="1" dirty="0" smtClean="0">
                <a:cs typeface="Times New Roman" pitchFamily="18" charset="0"/>
              </a:rPr>
              <a:t>				</a:t>
            </a:r>
            <a:endParaRPr lang="ru-RU" sz="1200" b="1" i="1" dirty="0"/>
          </a:p>
        </p:txBody>
      </p:sp>
      <p:pic>
        <p:nvPicPr>
          <p:cNvPr id="2050" name="Picture 2" descr="C:\Users\glukhih.olga\Desktop\турнир гребенникова\IMG_75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3643339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42910" y="142852"/>
            <a:ext cx="8043890" cy="64294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</a:rPr>
              <a:t>Поселок Уршельский Владимирской области</a:t>
            </a:r>
            <a:endParaRPr lang="ru-RU" sz="2400" dirty="0"/>
          </a:p>
        </p:txBody>
      </p:sp>
      <p:pic>
        <p:nvPicPr>
          <p:cNvPr id="10" name="Содержимое 16" descr="C:\Users\glukhih.olga\Desktop\рабочий стол\БФ 2015\Уршель фото 2015\Сентябрь\20150923_145654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929066"/>
            <a:ext cx="353493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glukhih.olga\Desktop\уршель фото 2015-2016\Ноябрь\20151120_1245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429024" cy="2570685"/>
          </a:xfrm>
          <a:prstGeom prst="rect">
            <a:avLst/>
          </a:prstGeom>
          <a:noFill/>
        </p:spPr>
      </p:pic>
      <p:pic>
        <p:nvPicPr>
          <p:cNvPr id="9" name="Picture 5" descr="C:\Users\glukhih.olga\Desktop\уршель фото 2015-2016\Ноябрь\20151120_12492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071546"/>
            <a:ext cx="3430493" cy="2571768"/>
          </a:xfrm>
          <a:prstGeom prst="rect">
            <a:avLst/>
          </a:prstGeom>
          <a:noFill/>
        </p:spPr>
      </p:pic>
      <p:pic>
        <p:nvPicPr>
          <p:cNvPr id="11" name="Picture 3" descr="C:\Users\glukhih.olga\Desktop\уршель фото 2015-2016\Ноябрь\20151120_12442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876220"/>
            <a:ext cx="3429024" cy="2567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42910" y="142852"/>
            <a:ext cx="804389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</a:rPr>
              <a:t>Поселок Уршельский Владимирской области</a:t>
            </a:r>
            <a:endParaRPr lang="ru-RU" sz="2400" dirty="0"/>
          </a:p>
        </p:txBody>
      </p:sp>
      <p:pic>
        <p:nvPicPr>
          <p:cNvPr id="14" name="Picture 2" descr="C:\Users\glukhih.olga\Desktop\уршель фото 2015-2016\фото февраль 2016\20160202_1424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3434188" cy="2428892"/>
          </a:xfrm>
          <a:prstGeom prst="rect">
            <a:avLst/>
          </a:prstGeom>
          <a:noFill/>
        </p:spPr>
      </p:pic>
      <p:pic>
        <p:nvPicPr>
          <p:cNvPr id="1026" name="Picture 2" descr="C:\Users\glukhih.olga\Desktop\уршель фото 2015-2016\фото февраль 2016\20160202_1431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29066"/>
            <a:ext cx="3333773" cy="2357454"/>
          </a:xfrm>
          <a:prstGeom prst="rect">
            <a:avLst/>
          </a:prstGeom>
          <a:noFill/>
        </p:spPr>
      </p:pic>
      <p:pic>
        <p:nvPicPr>
          <p:cNvPr id="9" name="Содержимое 8" descr="C:\Users\glukhih.olga\Desktop\уршель фото 2015-2016\фото февраль 2016\20160202_142951.jpg"/>
          <p:cNvPicPr>
            <a:picLocks noGrp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929066"/>
            <a:ext cx="34237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glukhih.olga\Desktop\уршель фото 2015-2016\Декабрь\20151229_15225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000108"/>
            <a:ext cx="3393343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</a:rPr>
              <a:t>Поселок Уршельский Владимирской области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1000108"/>
            <a:ext cx="4186238" cy="550072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500" dirty="0" smtClean="0"/>
              <a:t>         В поселке Уршельский Владимирской области установлен памятник известному советскому тяжелоатлету, уроженцу поселка - Александру Павловичу </a:t>
            </a:r>
            <a:r>
              <a:rPr lang="ru-RU" sz="1500" dirty="0" err="1" smtClean="0"/>
              <a:t>Курынову</a:t>
            </a:r>
            <a:r>
              <a:rPr lang="ru-RU" sz="1500" dirty="0" smtClean="0"/>
              <a:t>.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500" dirty="0" smtClean="0"/>
              <a:t>        </a:t>
            </a:r>
            <a:r>
              <a:rPr lang="ru-RU" sz="1500" dirty="0" err="1" smtClean="0"/>
              <a:t>А.П.Курынов</a:t>
            </a:r>
            <a:r>
              <a:rPr lang="ru-RU" sz="1500" dirty="0" smtClean="0"/>
              <a:t> (1934-1973гг.) - заслуженный мастер спорта СССР, чемпион Олимпийских игр, неоднократный чемпион Мира и Европы, на его счету 14 мировых рекордов. В память о нём ежегодно проводятся соревнования по тяжелой атлетике международного уровня. </a:t>
            </a:r>
            <a:br>
              <a:rPr lang="ru-RU" sz="1500" dirty="0" smtClean="0"/>
            </a:br>
            <a:r>
              <a:rPr lang="ru-RU" sz="1500" dirty="0" smtClean="0"/>
              <a:t>        Идея создания памятника возникла в процессе реконструкции Парка культуры и отдыха, работы по строительству которого идут сейчас полным ходом. Жители поселка с гордостью вспоминают о достижениях своего легендарного земляка, внесшего неоценимый вклад в дело развития тяжелой атлетики, и всецело поддержали идею увековечивания его памяти. </a:t>
            </a:r>
            <a:br>
              <a:rPr lang="ru-RU" sz="1500" dirty="0" smtClean="0"/>
            </a:br>
            <a:r>
              <a:rPr lang="ru-RU" sz="1500" dirty="0" smtClean="0"/>
              <a:t>        Памятник создан по инициативе и на средства БФ «ВЫМПЕЛ» ведущим скульптором Владимирской области И.А.Черноглазовым.</a:t>
            </a:r>
          </a:p>
          <a:p>
            <a:pPr algn="just"/>
            <a:endParaRPr lang="ru-RU" sz="1400" dirty="0" smtClean="0"/>
          </a:p>
        </p:txBody>
      </p:sp>
      <p:pic>
        <p:nvPicPr>
          <p:cNvPr id="8" name="Содержимое 14" descr="C:\Users\glukhih.olga\Desktop\рабочий стол\БФ 2015\Уршель фото 2015\Сентябрь\20150923_121734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466" y="1357298"/>
            <a:ext cx="3440624" cy="46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«Сыны Отечества»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1071546"/>
            <a:ext cx="8229600" cy="523717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 </a:t>
            </a:r>
            <a:r>
              <a:rPr lang="ru-RU" sz="1200" dirty="0" smtClean="0"/>
              <a:t>В рамках  благотворительной программы «Сыны Отчества» в 2015 году: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Оказана материальная помощь войсковой части 35690 на приобретение автомобильной техники.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8 мая 2015 года в Москве на улице Молодогвардейская на средства БФ «ВЫМПЕЛ» установлен памятник Защитнику Родины. Монумент представляет собой скульптуру Солдата, выполненную из бронзы. Проект реализован во взаимодействии с приходом Храма Иоанна Русского в </a:t>
            </a:r>
            <a:r>
              <a:rPr lang="ru-RU" sz="1200" dirty="0" err="1" smtClean="0"/>
              <a:t>Кунцеве</a:t>
            </a:r>
            <a:r>
              <a:rPr lang="ru-RU" sz="1200" dirty="0" smtClean="0"/>
              <a:t>  и в преддверии 70-летия Победы в Великой Отечественной войне.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В рамках празднования 70-летия Великой Победы Администрации поселка Уршельский Владимирской области оказана финансовая помощь на приобретение футболок для лауреатов и дипломантов Конкурса патриотической песни «Нам этот мир завещано беречь», а также тематической атрибутики  для  проведения мероприятий по патриотическому воспитанию молодежи.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   Оказана единовременная материальная помощь на проведение срочной операции ветерану органов госбезопасности </a:t>
            </a:r>
            <a:r>
              <a:rPr lang="ru-RU" sz="1200" dirty="0" err="1" smtClean="0"/>
              <a:t>Пахно</a:t>
            </a:r>
            <a:r>
              <a:rPr lang="ru-RU" sz="1200" dirty="0" smtClean="0"/>
              <a:t> Б.Б.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endParaRPr lang="ru-RU" sz="1200" dirty="0" smtClean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				</a:t>
            </a:r>
            <a:endParaRPr lang="ru-RU" sz="1200" b="1" i="1" dirty="0" smtClean="0"/>
          </a:p>
          <a:p>
            <a:pPr lvl="0" algn="just">
              <a:buNone/>
            </a:pPr>
            <a:endParaRPr lang="ru-RU" sz="1600" dirty="0" smtClean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«Сыны Отечества»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lvl="0" algn="just"/>
            <a:endParaRPr lang="ru-RU" sz="1600" dirty="0" smtClean="0"/>
          </a:p>
          <a:p>
            <a:pPr lvl="8" algn="just">
              <a:buNone/>
            </a:pPr>
            <a:r>
              <a:rPr lang="ru-RU" sz="1600" dirty="0" smtClean="0"/>
              <a:t>		</a:t>
            </a:r>
          </a:p>
          <a:p>
            <a:pPr lvl="0" algn="just">
              <a:buNone/>
            </a:pPr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6" name="Содержимое 15" descr="C:\Users\glukhih.olga\Desktop\рабочий стол\БФ 2015\Памятник_09_06_2015\0F5A0713_л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714752"/>
            <a:ext cx="378621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glukhih.olga\Desktop\DSC_04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2879081" cy="5118368"/>
          </a:xfrm>
          <a:prstGeom prst="rect">
            <a:avLst/>
          </a:prstGeom>
          <a:noFill/>
        </p:spPr>
      </p:pic>
      <p:pic>
        <p:nvPicPr>
          <p:cNvPr id="8" name="Содержимое 5" descr="C:\Users\glukhih.olga\Desktop\уршель фото 2015-2016\IMG_7700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«Луч веры»</a:t>
            </a:r>
            <a:endParaRPr lang="ru-RU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57158" y="4357694"/>
            <a:ext cx="8501122" cy="1285884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endParaRPr lang="ru-RU" sz="4800" dirty="0" smtClean="0"/>
          </a:p>
          <a:p>
            <a:pPr marL="0" lv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800" dirty="0" smtClean="0"/>
              <a:t>             В рамках программы «Луч веры» в 2015 году  БФ «ВЫМПЕЛ»   оказывалась материальная  помощь  Приходу Святого  Иоанна  Богослова   поселка    Уршельский Владимирской  Епархии  Русской   Православной   Церкви на   оплату  коммунальных услуг.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4800" dirty="0" smtClean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800" b="1" i="1" dirty="0" smtClean="0"/>
              <a:t>					</a:t>
            </a:r>
          </a:p>
          <a:p>
            <a:pPr algn="just">
              <a:buNone/>
            </a:pPr>
            <a:r>
              <a:rPr lang="ru-RU" sz="5600" dirty="0" smtClean="0"/>
              <a:t>  					</a:t>
            </a:r>
          </a:p>
          <a:p>
            <a:pPr algn="just">
              <a:buNone/>
            </a:pPr>
            <a:r>
              <a:rPr lang="ru-RU" sz="2900" dirty="0" smtClean="0"/>
              <a:t>				</a:t>
            </a:r>
            <a:endParaRPr lang="ru-RU" sz="2900" b="1" i="1" dirty="0" smtClean="0"/>
          </a:p>
          <a:p>
            <a:pPr lvl="0"/>
            <a:endParaRPr lang="ru-RU" sz="1600" dirty="0" smtClean="0"/>
          </a:p>
          <a:p>
            <a:pPr lvl="0">
              <a:buNone/>
            </a:pPr>
            <a:r>
              <a:rPr lang="ru-RU" sz="1600" dirty="0" smtClean="0"/>
              <a:t> </a:t>
            </a:r>
          </a:p>
          <a:p>
            <a:endParaRPr lang="ru-RU" dirty="0"/>
          </a:p>
        </p:txBody>
      </p:sp>
      <p:pic>
        <p:nvPicPr>
          <p:cNvPr id="1026" name="Picture 2" descr="C:\Users\glukhih.olga\Desktop\уршель фото 2015-2016\IMG_27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000108"/>
            <a:ext cx="5072098" cy="3227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«Наедине с природой»</a:t>
            </a:r>
            <a:endParaRPr lang="ru-RU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000108"/>
            <a:ext cx="8329642" cy="55007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600" dirty="0" smtClean="0"/>
              <a:t>         </a:t>
            </a:r>
            <a:r>
              <a:rPr lang="ru-RU" sz="1300" dirty="0" smtClean="0"/>
              <a:t>В рамках  этой новой программы, реализация которой начата в 2015 году, оказано содействие Окскому заповеднику государственному природному биосферному заповеднику в подготовке к торжественным мероприятиям и приобретении нагрудных знаков.</a:t>
            </a:r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r>
              <a:rPr lang="ru-RU" sz="1600" i="1" dirty="0" smtClean="0"/>
              <a:t>						</a:t>
            </a:r>
          </a:p>
          <a:p>
            <a:pPr algn="just">
              <a:buNone/>
            </a:pPr>
            <a:r>
              <a:rPr lang="ru-RU" sz="1600" i="1" dirty="0" smtClean="0"/>
              <a:t>						</a:t>
            </a:r>
          </a:p>
          <a:p>
            <a:pPr algn="just">
              <a:buNone/>
            </a:pPr>
            <a:endParaRPr lang="ru-RU" sz="1600" i="1" dirty="0" smtClean="0"/>
          </a:p>
          <a:p>
            <a:pPr algn="just">
              <a:buNone/>
            </a:pPr>
            <a:endParaRPr lang="ru-RU" sz="1600" i="1" dirty="0" smtClean="0"/>
          </a:p>
          <a:p>
            <a:pPr algn="just">
              <a:buNone/>
            </a:pPr>
            <a:endParaRPr lang="ru-RU" sz="1600" i="1" dirty="0" smtClean="0"/>
          </a:p>
          <a:p>
            <a:pPr algn="just">
              <a:buNone/>
            </a:pPr>
            <a:endParaRPr lang="ru-RU" sz="1600" i="1" dirty="0" smtClean="0"/>
          </a:p>
          <a:p>
            <a:pPr algn="just">
              <a:buNone/>
            </a:pPr>
            <a:endParaRPr lang="ru-RU" sz="1600" i="1" dirty="0" smtClean="0"/>
          </a:p>
          <a:p>
            <a:pPr algn="just">
              <a:buNone/>
            </a:pPr>
            <a:endParaRPr lang="ru-RU" sz="1600" i="1" dirty="0" smtClean="0"/>
          </a:p>
          <a:p>
            <a:pPr algn="just">
              <a:buNone/>
            </a:pPr>
            <a:r>
              <a:rPr lang="ru-RU" sz="1600" i="1" dirty="0" smtClean="0"/>
              <a:t>					</a:t>
            </a:r>
          </a:p>
          <a:p>
            <a:pPr algn="just">
              <a:buNone/>
            </a:pPr>
            <a:endParaRPr lang="ru-RU" sz="1600" b="1" i="1" dirty="0" smtClean="0"/>
          </a:p>
          <a:p>
            <a:pPr algn="just">
              <a:buNone/>
            </a:pPr>
            <a:r>
              <a:rPr lang="ru-RU" sz="1600" b="1" i="1" dirty="0" smtClean="0"/>
              <a:t>					</a:t>
            </a:r>
          </a:p>
          <a:p>
            <a:pPr algn="just">
              <a:buNone/>
            </a:pPr>
            <a:r>
              <a:rPr lang="ru-RU" sz="1600" b="1" i="1" dirty="0" smtClean="0"/>
              <a:t>						</a:t>
            </a:r>
          </a:p>
          <a:p>
            <a:pPr algn="just">
              <a:buNone/>
            </a:pPr>
            <a:r>
              <a:rPr lang="ru-RU" sz="1600" b="1" i="1" dirty="0" smtClean="0"/>
              <a:t>					              </a:t>
            </a:r>
          </a:p>
          <a:p>
            <a:pPr algn="just">
              <a:buNone/>
            </a:pPr>
            <a:r>
              <a:rPr lang="ru-RU" sz="1600" b="1" i="1" dirty="0" smtClean="0"/>
              <a:t>					</a:t>
            </a:r>
            <a:endParaRPr lang="ru-RU" sz="1600" dirty="0" smtClean="0"/>
          </a:p>
          <a:p>
            <a:pPr algn="just">
              <a:buNone/>
            </a:pPr>
            <a:endParaRPr lang="ru-RU" sz="1600" dirty="0"/>
          </a:p>
        </p:txBody>
      </p:sp>
      <p:pic>
        <p:nvPicPr>
          <p:cNvPr id="5" name="Рисунок 4" descr="http://green-board.info/wp-content/uploads/2015/03/1sQ2UDf2MpU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357430"/>
            <a:ext cx="711361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71472" y="214290"/>
            <a:ext cx="8115328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Благодарности в адрес Фонда в 2015 году</a:t>
            </a:r>
            <a:endParaRPr lang="ru-RU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4186238" cy="52864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 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14422"/>
            <a:ext cx="4038600" cy="2663841"/>
          </a:xfrm>
        </p:spPr>
        <p:txBody>
          <a:bodyPr/>
          <a:lstStyle/>
          <a:p>
            <a:pPr>
              <a:buNone/>
            </a:pPr>
            <a:r>
              <a:rPr lang="ru-RU" sz="1400" dirty="0" smtClean="0"/>
              <a:t>		. </a:t>
            </a:r>
          </a:p>
          <a:p>
            <a:endParaRPr lang="ru-RU" sz="1400" dirty="0"/>
          </a:p>
        </p:txBody>
      </p:sp>
      <p:pic>
        <p:nvPicPr>
          <p:cNvPr id="7" name="Содержимое 6" descr="http://www.vympel-fond.ru/upload/1/blago11012016a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71477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6" descr="http://vympel-fond.ru/upload/1/Scan0048a.jpg"/>
          <p:cNvPicPr>
            <a:picLocks noGrp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29190" y="1142984"/>
            <a:ext cx="357190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901014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Благодарности в адрес Фонда в 2015 году</a:t>
            </a:r>
            <a:endParaRPr lang="ru-RU" sz="2400" dirty="0"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929058" y="1071546"/>
            <a:ext cx="4857784" cy="52371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		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1071545"/>
            <a:ext cx="38576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               Уважаемый Эдуард Витальевич!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     От лица всей семьи Александра Павловича </a:t>
            </a:r>
            <a:r>
              <a:rPr lang="ru-RU" sz="1200" dirty="0" err="1" smtClean="0"/>
              <a:t>Курынова</a:t>
            </a:r>
            <a:r>
              <a:rPr lang="ru-RU" sz="1200" dirty="0" smtClean="0"/>
              <a:t>, олимпийского чемпиона в Риме 1960г., лучшего спортсмена XX века, примите искреннюю благодарность за Вашу неоценимую помощь в увековечении памяти спортсмена на его родине в поселке Уршельский Владимирской области. Это очень важно для внуков и правнуков Александра Павловича, к сожалению, знающих его только по фотографиям и фильмам. </a:t>
            </a:r>
          </a:p>
          <a:p>
            <a:r>
              <a:rPr lang="ru-RU" sz="1200" dirty="0" smtClean="0"/>
              <a:t>      Открытие памятника, безусловно, является примером для юного поколения спортсменов, что герои спорта прошлых лет не остаются забытыми. В этом и Ваша большая заслуга.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      Желаем Вам дальнейших успехов в Ваших благородных начинаниях.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С глубоким уважением,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Светлана Александровна </a:t>
            </a:r>
            <a:r>
              <a:rPr lang="ru-RU" sz="1200" dirty="0" err="1" smtClean="0"/>
              <a:t>Курынова</a:t>
            </a:r>
            <a:r>
              <a:rPr lang="ru-RU" sz="1200" dirty="0" smtClean="0"/>
              <a:t>, дочь.</a:t>
            </a:r>
            <a:endParaRPr lang="ru-RU" sz="1200" dirty="0"/>
          </a:p>
        </p:txBody>
      </p:sp>
      <p:pic>
        <p:nvPicPr>
          <p:cNvPr id="10" name="Содержимое 4" descr="http://www.vympel-fond.ru/upload/1/hram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359420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6766" cy="64294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</a:rPr>
              <a:t>Программа «Спорт в жизнь</a:t>
            </a:r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» </a:t>
            </a: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500570"/>
            <a:ext cx="8329642" cy="2143140"/>
          </a:xfrm>
        </p:spPr>
        <p:txBody>
          <a:bodyPr>
            <a:normAutofit/>
          </a:bodyPr>
          <a:lstStyle/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  </a:t>
            </a:r>
            <a:r>
              <a:rPr lang="ru-RU" sz="1200" dirty="0" smtClean="0"/>
              <a:t>12 мая 2015 года во Дворце спорта «Динамо» в </a:t>
            </a:r>
            <a:r>
              <a:rPr lang="ru-RU" sz="1200" dirty="0" err="1" smtClean="0"/>
              <a:t>Крылатском</a:t>
            </a:r>
            <a:r>
              <a:rPr lang="ru-RU" sz="1200" dirty="0" smtClean="0"/>
              <a:t> при поддержке БФ «ВЫМПЕЛ» прошел ежегодный открытый турнир по боевому </a:t>
            </a:r>
            <a:r>
              <a:rPr lang="ru-RU" sz="1200" dirty="0" err="1" smtClean="0"/>
              <a:t>дзю-дзютцу</a:t>
            </a:r>
            <a:r>
              <a:rPr lang="ru-RU" sz="1200" dirty="0" smtClean="0"/>
              <a:t>, посвященный памяти сотрудника спецподразделения «Вымпел», капитана 3 ранга Гребенникова Р.Н., погибшего при исполнении служебного долга.  Организатором соревнований выступила Федерация боевого </a:t>
            </a:r>
            <a:r>
              <a:rPr lang="ru-RU" sz="1200" dirty="0" err="1" smtClean="0"/>
              <a:t>дзю-дзютцу</a:t>
            </a:r>
            <a:r>
              <a:rPr lang="ru-RU" sz="1200" dirty="0" smtClean="0"/>
              <a:t> г. Москвы при поддержке общественных организаций ветеранов спецподразделений органов государственной безопасности. В состязаниях приняли участие представители клубов смешанных единоборств России и стран СНГ. 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ru-RU" sz="1200" dirty="0" smtClean="0"/>
          </a:p>
          <a:p>
            <a:endParaRPr lang="ru-RU" sz="1400" dirty="0" smtClean="0"/>
          </a:p>
          <a:p>
            <a:pPr marL="0" lvl="0" indent="342900" algn="just" eaLnBrk="1" hangingPunct="1">
              <a:spcBef>
                <a:spcPct val="0"/>
              </a:spcBef>
              <a:buClrTx/>
              <a:buSzTx/>
              <a:buNone/>
              <a:tabLst>
                <a:tab pos="800100" algn="l"/>
              </a:tabLst>
            </a:pPr>
            <a:endParaRPr lang="ru-RU" sz="1400" b="1" i="1" dirty="0"/>
          </a:p>
        </p:txBody>
      </p:sp>
      <p:pic>
        <p:nvPicPr>
          <p:cNvPr id="10" name="Picture 2" descr="C:\Users\glukhih.olga\Desktop\турнир гребенникова\IMG_7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200915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74" cy="785818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    </a:t>
            </a:r>
            <a:r>
              <a:rPr lang="ru-RU" sz="24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Детский спортивный клуб «Вымпел-Мещера»</a:t>
            </a: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dirty="0" smtClean="0"/>
              <a:t>	</a:t>
            </a: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857752" y="1857364"/>
            <a:ext cx="4071966" cy="4786346"/>
          </a:xfrm>
        </p:spPr>
        <p:txBody>
          <a:bodyPr>
            <a:noAutofit/>
          </a:bodyPr>
          <a:lstStyle/>
          <a:p>
            <a:pPr marL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200" b="1" dirty="0" smtClean="0"/>
              <a:t>	Футбол</a:t>
            </a:r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района по мини-футболу (февраль, г. </a:t>
            </a:r>
            <a:r>
              <a:rPr lang="ru-RU" sz="1200" dirty="0" err="1" smtClean="0"/>
              <a:t>Курлово</a:t>
            </a:r>
            <a:r>
              <a:rPr lang="ru-RU" sz="1200" dirty="0" smtClean="0"/>
              <a:t>)</a:t>
            </a:r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Матчевая встреча с командой п.Мезиновский, </a:t>
            </a:r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Районный турнир по футболу (август,  д. </a:t>
            </a:r>
            <a:r>
              <a:rPr lang="ru-RU" sz="1200" dirty="0" err="1" smtClean="0"/>
              <a:t>Уляхино</a:t>
            </a:r>
            <a:r>
              <a:rPr lang="ru-RU" sz="1200" dirty="0" smtClean="0"/>
              <a:t>), </a:t>
            </a:r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района по мини-футболу (ноябрь, г. </a:t>
            </a:r>
            <a:r>
              <a:rPr lang="ru-RU" sz="1200" dirty="0" err="1" smtClean="0"/>
              <a:t>Курлово</a:t>
            </a:r>
            <a:r>
              <a:rPr lang="ru-RU" sz="1200" dirty="0" smtClean="0"/>
              <a:t>)</a:t>
            </a:r>
            <a:endParaRPr lang="ru-RU" sz="1200" b="1" dirty="0" smtClean="0"/>
          </a:p>
          <a:p>
            <a:pPr marL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200" b="1" dirty="0" smtClean="0"/>
              <a:t>	Хоккей</a:t>
            </a:r>
            <a:endParaRPr lang="ru-RU" sz="1200" dirty="0" smtClean="0"/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 Матчевые встречи (январь)</a:t>
            </a:r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«Вымпел» </a:t>
            </a:r>
            <a:r>
              <a:rPr lang="ru-RU" sz="1200" dirty="0" err="1" smtClean="0"/>
              <a:t>Уршель</a:t>
            </a:r>
            <a:r>
              <a:rPr lang="ru-RU" sz="1200" dirty="0" smtClean="0"/>
              <a:t> – «</a:t>
            </a:r>
            <a:r>
              <a:rPr lang="ru-RU" sz="1200" dirty="0" err="1" smtClean="0"/>
              <a:t>Харламовец</a:t>
            </a:r>
            <a:r>
              <a:rPr lang="ru-RU" sz="1200" dirty="0" smtClean="0"/>
              <a:t>» Гусь-Хрустальный</a:t>
            </a:r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«Вымпел» </a:t>
            </a:r>
            <a:r>
              <a:rPr lang="ru-RU" sz="1200" dirty="0" err="1" smtClean="0"/>
              <a:t>Уршель</a:t>
            </a:r>
            <a:r>
              <a:rPr lang="ru-RU" sz="1200" dirty="0" smtClean="0"/>
              <a:t> – «Стекольщик»  п. </a:t>
            </a:r>
            <a:r>
              <a:rPr lang="ru-RU" sz="1200" dirty="0" err="1" smtClean="0"/>
              <a:t>Иванищи</a:t>
            </a:r>
            <a:r>
              <a:rPr lang="ru-RU" sz="1200" dirty="0" smtClean="0"/>
              <a:t>, </a:t>
            </a:r>
          </a:p>
          <a:p>
            <a:pPr marL="0" lv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Турнир посвящённый дню Воинов Афганцев в г. Гусь-Хрустальном  (январь)</a:t>
            </a:r>
          </a:p>
          <a:p>
            <a:pPr>
              <a:buNone/>
            </a:pPr>
            <a:r>
              <a:rPr lang="ru-RU" sz="1200" dirty="0" smtClean="0"/>
              <a:t>                                                                                                                           </a:t>
            </a:r>
          </a:p>
          <a:p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714356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200" dirty="0" smtClean="0">
                <a:latin typeface="Cambria" pitchFamily="18" charset="0"/>
              </a:rPr>
              <a:t>         В 2015 году в НП «ДСК «Вымпел-Мещера» продолжали успешно функционировать 3 спортивные секции для детей и подростков (бокс, хоккей/футбол, </a:t>
            </a:r>
            <a:r>
              <a:rPr lang="ru-RU" sz="1200" dirty="0" err="1" smtClean="0">
                <a:latin typeface="Cambria" pitchFamily="18" charset="0"/>
              </a:rPr>
              <a:t>полиатлон</a:t>
            </a:r>
            <a:r>
              <a:rPr lang="ru-RU" sz="1200" dirty="0" smtClean="0">
                <a:latin typeface="Cambria" pitchFamily="18" charset="0"/>
              </a:rPr>
              <a:t>), в которых занимаются 60 ребят.  При поддержке БФ «ВЫМПЕЛ» юные спортсмены приняли участия в большом количестве соревнований и состязаний, в которых занимали призовые места, как в личном, так и в командных зачетах.</a:t>
            </a:r>
            <a:endParaRPr lang="ru-RU" sz="1200" dirty="0"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071678"/>
            <a:ext cx="4071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latin typeface="+mn-lt"/>
              </a:rPr>
              <a:t>Бокс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 «Открытый ринг»  (февраль, г.Владимир)</a:t>
            </a: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 Открытое первенство по боксу (апрель, г.Владимир)</a:t>
            </a: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 Турнир по боксу  (февраль, г.Владимир)</a:t>
            </a: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 Турнир памяти В.И.Сальникова (октябрь, г.Владимир)</a:t>
            </a: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 Турнир по боксу (ноябрь, г.Вязники)</a:t>
            </a: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 «Открытый ринг», (ноябрь, г.Гусь-Хрустальный)</a:t>
            </a: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200" dirty="0" smtClean="0">
                <a:latin typeface="+mn-lt"/>
              </a:rPr>
              <a:t>     Открытое первенство по боксу (декабрь, г. Ковров)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329642" cy="42862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Детский спортивный клуб «Вымпел-Мещера»</a:t>
            </a: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7" name="Picture 3" descr="C:\Users\glukhih.olga\Desktop\мещера фото\P22-05-14_17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929066"/>
            <a:ext cx="3534889" cy="2428892"/>
          </a:xfrm>
          <a:prstGeom prst="rect">
            <a:avLst/>
          </a:prstGeom>
          <a:noFill/>
        </p:spPr>
      </p:pic>
      <p:pic>
        <p:nvPicPr>
          <p:cNvPr id="1028" name="Picture 4" descr="C:\Users\glukhih.olga\Desktop\мещера фото\tiNQ9i8wcNw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71546"/>
            <a:ext cx="3520133" cy="2428892"/>
          </a:xfrm>
          <a:prstGeom prst="rect">
            <a:avLst/>
          </a:prstGeom>
          <a:noFill/>
        </p:spPr>
      </p:pic>
      <p:pic>
        <p:nvPicPr>
          <p:cNvPr id="1029" name="Picture 5" descr="C:\Users\glukhih.olga\Desktop\мещера фото\qJFeMFILW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285860"/>
            <a:ext cx="3093911" cy="4727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42862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Детский спортивный клуб «Вымпел-Мещера»</a:t>
            </a:r>
            <a: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</a:b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42910" y="928670"/>
            <a:ext cx="8143932" cy="5500726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1400" b="1" dirty="0" err="1" smtClean="0"/>
              <a:t>Полиатлон</a:t>
            </a:r>
            <a:r>
              <a:rPr lang="ru-RU" sz="1400" b="1" dirty="0" smtClean="0"/>
              <a:t>, лыжная гонка</a:t>
            </a:r>
          </a:p>
          <a:p>
            <a:pPr lvl="0">
              <a:buNone/>
            </a:pPr>
            <a:endParaRPr lang="ru-RU" sz="1400" dirty="0" smtClean="0"/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«Рождественская гонка»  (январь, г.Ковров), 2-е место в личном первенстве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ЦФО по </a:t>
            </a:r>
            <a:r>
              <a:rPr lang="ru-RU" sz="1200" dirty="0" err="1" smtClean="0"/>
              <a:t>полиатлону</a:t>
            </a:r>
            <a:r>
              <a:rPr lang="ru-RU" sz="1200" dirty="0" smtClean="0"/>
              <a:t> (январь, г. Сасово), 3-е место в командном зачете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области по </a:t>
            </a:r>
            <a:r>
              <a:rPr lang="ru-RU" sz="1200" dirty="0" err="1" smtClean="0"/>
              <a:t>полиатлону</a:t>
            </a:r>
            <a:r>
              <a:rPr lang="ru-RU" sz="1200" dirty="0" smtClean="0"/>
              <a:t>  Февраль, г. Ковров), 2, 3, 4 – е призовые места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Лыжные гонки, первенство области среди школьников (февраль, г.Гусь- Хрустальный),  4-е место в командном зачете, 3-е место в личном первенстве 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области среди школьников по </a:t>
            </a:r>
            <a:r>
              <a:rPr lang="ru-RU" sz="1200" dirty="0" err="1" smtClean="0"/>
              <a:t>полиатлону</a:t>
            </a:r>
            <a:r>
              <a:rPr lang="ru-RU" sz="1200" dirty="0" smtClean="0"/>
              <a:t> (март, г.Юрьев-Польский), 1-е место в командном зачете, 1 и 2- е в личном первенстве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России по </a:t>
            </a:r>
            <a:r>
              <a:rPr lang="ru-RU" sz="1200" dirty="0" err="1" smtClean="0"/>
              <a:t>полиатлону</a:t>
            </a:r>
            <a:r>
              <a:rPr lang="ru-RU" sz="1200" dirty="0" smtClean="0"/>
              <a:t> (март,  г. Сасово), 2 спортсмена выполнили норматив «КМС», и двое - </a:t>
            </a:r>
            <a:r>
              <a:rPr lang="en-US" sz="1200" dirty="0" smtClean="0"/>
              <a:t>I </a:t>
            </a:r>
            <a:r>
              <a:rPr lang="ru-RU" sz="1200" dirty="0" smtClean="0"/>
              <a:t>взрослый разряд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Областные соревнования по комплексу ГТО (май, июнь, г.Юрьев-Польский, г.Владимир), 1-е место в командном зачете, три 1-х места в личном первенстве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Чемпионат области по лёгкой атлетике (июнь, г.Владимир)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Пробег по г.Гусь-Хрустальный 27 июня 2015 г. (областные соревнования)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Всероссийский фестиваль ГТО г.Белгород 23-29 августа 2015 г., </a:t>
            </a:r>
            <a:r>
              <a:rPr lang="ru-RU" sz="1200" dirty="0" err="1" smtClean="0"/>
              <a:t>Яшунькина</a:t>
            </a:r>
            <a:r>
              <a:rPr lang="ru-RU" sz="1200" dirty="0" smtClean="0"/>
              <a:t> Юля - 3 место.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Чемпионат области по </a:t>
            </a:r>
            <a:r>
              <a:rPr lang="ru-RU" sz="1200" dirty="0" err="1" smtClean="0"/>
              <a:t>полиатлону</a:t>
            </a:r>
            <a:r>
              <a:rPr lang="ru-RU" sz="1200" dirty="0" smtClean="0"/>
              <a:t> (сентябрь, г.Юрьев-Польский) , три 1-х места в личном первенстве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области по л/атлетическому кроссу (сентябрь, г.Гусь-Хрустальный), 2-е место.</a:t>
            </a:r>
          </a:p>
          <a:p>
            <a:pPr marL="0" lv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Открытое первенство г.Ковров по </a:t>
            </a:r>
            <a:r>
              <a:rPr lang="ru-RU" sz="1200" dirty="0" err="1" smtClean="0"/>
              <a:t>полиатлону</a:t>
            </a:r>
            <a:r>
              <a:rPr lang="ru-RU" sz="1200" dirty="0" smtClean="0"/>
              <a:t> (октябрь),  5 призовых мест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endParaRPr lang="ru-RU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«Волейбольный клуб М.Б.М»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500438"/>
            <a:ext cx="8229600" cy="3357562"/>
          </a:xfrm>
        </p:spPr>
        <p:txBody>
          <a:bodyPr>
            <a:noAutofit/>
          </a:bodyPr>
          <a:lstStyle/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         В 2015 году спортсмены Клуба приняли участие в областных и всероссийских соревнованиях по волейболу: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Первенство Московской области по волейболу «Детская Лига»</a:t>
            </a:r>
          </a:p>
          <a:p>
            <a:pPr marL="0" lvl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Всероссийский турнир  памяти заслуженного тренера России  П.М. </a:t>
            </a:r>
            <a:r>
              <a:rPr lang="ru-RU" sz="1200" dirty="0" err="1" smtClean="0"/>
              <a:t>Матиенко</a:t>
            </a:r>
            <a:endParaRPr lang="ru-RU" sz="1200" dirty="0" smtClean="0"/>
          </a:p>
          <a:p>
            <a:pPr marL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Соревнованиях по волейболу,  посвященные 70-летию Победы в Великой Отечественной войне</a:t>
            </a:r>
          </a:p>
          <a:p>
            <a:pPr marL="0" lvl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Отборочные соревнования к Первенству России, посвященные городам Воинской славы Подмосковья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Финал Первенства России и Первенства ЦФО России (в составе сборной Московской области)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200" dirty="0" smtClean="0"/>
              <a:t>Зональные соревнования Чемпионата России среди девушек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/>
              <a:t>        За высокие спортивные  достижения шесть спортсменов школы  по итогам года получили специальную           стипендию от Губернатора Московской области и от Главы Дмитровского муниципального района Московской области.</a:t>
            </a:r>
          </a:p>
          <a:p>
            <a:pPr algn="just">
              <a:buNone/>
            </a:pPr>
            <a:r>
              <a:rPr lang="ru-RU" sz="1400" dirty="0" smtClean="0"/>
              <a:t>	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8" name="Содержимое 7" descr="C:\Users\glukhih.olga\Desktop\БФ фото к отчету 2015\IMG_1808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35914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glukhih.olga\Desktop\БФ фото к отчету 2015\IMG-20160301-WA0002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57232"/>
            <a:ext cx="35719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85728"/>
            <a:ext cx="8229600" cy="92869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«Волейбольный клуб М.Б.М» </a:t>
            </a:r>
            <a: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11" name="Содержимое 10" descr="C:\Users\glukhih.olga\Desktop\БФ фото к отчету 2015\IMG_2130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071546"/>
            <a:ext cx="3429024" cy="234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 descr="C:\Users\glukhih.olga\Desktop\БФ фото к отчету 2015\IMG_2116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929066"/>
            <a:ext cx="357190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12" descr="C:\Users\glukhih.olga\Desktop\БФ фото к отчету 2015\IMG-20160301-WA0004.jpg"/>
          <p:cNvPicPr>
            <a:picLocks noGrp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5786" y="1071546"/>
            <a:ext cx="3571900" cy="234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2" descr="C:\Users\glukhih.olga\Desktop\БФ фото к отчету 2015\IMG-20160301-WA0005.jpg"/>
          <p:cNvPicPr>
            <a:picLocks noGrp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929066"/>
            <a:ext cx="3420514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Городская">
      <a:dk1>
        <a:sysClr val="windowText" lastClr="000000"/>
      </a:dk1>
      <a:lt1>
        <a:sysClr val="window" lastClr="FFFE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5815</TotalTime>
  <Words>1839</Words>
  <Application>Microsoft Office PowerPoint</Application>
  <PresentationFormat>Экран (4:3)</PresentationFormat>
  <Paragraphs>244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Справедливость</vt:lpstr>
      <vt:lpstr>БЛАГОТВОРИТЕЛЬНЫЙ ФОНД «ВЫМПЕЛ»</vt:lpstr>
      <vt:lpstr>Слайд 2</vt:lpstr>
      <vt:lpstr>Программа «Спорт в жизнь» </vt:lpstr>
      <vt:lpstr>Программа «Спорт в жизнь» </vt:lpstr>
      <vt:lpstr>    Детский спортивный клуб «Вымпел-Мещера» </vt:lpstr>
      <vt:lpstr>     Детский спортивный клуб «Вымпел-Мещера» </vt:lpstr>
      <vt:lpstr>     Детский спортивный клуб «Вымпел-Мещера» </vt:lpstr>
      <vt:lpstr>«Волейбольный клуб М.Б.М»</vt:lpstr>
      <vt:lpstr>«Волейбольный клуб М.Б.М»  </vt:lpstr>
      <vt:lpstr>«Волейбольный клуб М.Б.М»</vt:lpstr>
      <vt:lpstr>Детский спортивный клуб боевых искусств «Вымпел»</vt:lpstr>
      <vt:lpstr>Детский спортивный клуб боевых искусств «Вымпел»</vt:lpstr>
      <vt:lpstr>Детский спортивный клуб боевых искусств «Вымпел»</vt:lpstr>
      <vt:lpstr>Детский спортивный клуб боевых искусств «Вымпел»</vt:lpstr>
      <vt:lpstr>Детский спортивный клуб боевых искусств «Вымпел»</vt:lpstr>
      <vt:lpstr>Детский спортивный клуб боевых искусств «Вымпел»</vt:lpstr>
      <vt:lpstr>Детский спортивный клуб боевых искусств «Вымпел»</vt:lpstr>
      <vt:lpstr>Спортивный клуб имени Михаила Серегина</vt:lpstr>
      <vt:lpstr>Спортивный клуб имени Михаила Серегина</vt:lpstr>
      <vt:lpstr>Спортивный клуб имени Михаила Серегина</vt:lpstr>
      <vt:lpstr>Спортивный клуб имени Михаила Серегина</vt:lpstr>
      <vt:lpstr>Программа «Спорт в жизнь» </vt:lpstr>
      <vt:lpstr>Программа «Спорт в жизнь» </vt:lpstr>
      <vt:lpstr>Программа «Подари будущее»</vt:lpstr>
      <vt:lpstr>Программа «Подари будущее»</vt:lpstr>
      <vt:lpstr>Программа «Подари будущее»</vt:lpstr>
      <vt:lpstr>ГБОУ «Удомельский детский дом»</vt:lpstr>
      <vt:lpstr>ГБОУ «Удомельский детский дом»</vt:lpstr>
      <vt:lpstr>Программа «Открытый мир»</vt:lpstr>
      <vt:lpstr>Поселок Уршельский Владимирской области</vt:lpstr>
      <vt:lpstr>Поселок Уршельский Владимирской области</vt:lpstr>
      <vt:lpstr>Поселок Уршельский Владимирской области</vt:lpstr>
      <vt:lpstr>Программа «Сыны Отечества»</vt:lpstr>
      <vt:lpstr>Программа «Сыны Отечества»</vt:lpstr>
      <vt:lpstr>Программа «Луч веры»</vt:lpstr>
      <vt:lpstr>Программа «Наедине с природой»</vt:lpstr>
      <vt:lpstr>Благодарности в адрес Фонда в 2015 году</vt:lpstr>
      <vt:lpstr>Благодарности в адрес Фонда в 2015 году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фонд «ВЫМПЕЛ»</dc:title>
  <dc:creator>765</dc:creator>
  <cp:lastModifiedBy>www.PHILka.RU</cp:lastModifiedBy>
  <cp:revision>570</cp:revision>
  <dcterms:created xsi:type="dcterms:W3CDTF">2013-07-20T13:14:38Z</dcterms:created>
  <dcterms:modified xsi:type="dcterms:W3CDTF">2016-04-04T17:21:05Z</dcterms:modified>
</cp:coreProperties>
</file>